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68" r:id="rId1"/>
  </p:sldMasterIdLst>
  <p:sldIdLst>
    <p:sldId id="256" r:id="rId2"/>
    <p:sldId id="268" r:id="rId3"/>
    <p:sldId id="257" r:id="rId4"/>
    <p:sldId id="273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7" r:id="rId13"/>
    <p:sldId id="265" r:id="rId14"/>
    <p:sldId id="271" r:id="rId15"/>
    <p:sldId id="272" r:id="rId16"/>
    <p:sldId id="269" r:id="rId17"/>
    <p:sldId id="270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1A882D-0880-20AF-C4C1-7ED2F619C30E}" v="435" dt="2020-05-15T22:25:09.549"/>
    <p1510:client id="{5A930096-999B-424A-B470-5485BEFD4B2E}" v="59" dt="2020-05-15T20:17:11.390"/>
    <p1510:client id="{A436A4A4-CE4C-D520-7251-802D58ECAFA9}" v="3869" dt="2020-05-16T11:28:44.7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234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366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444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706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15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21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97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64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245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865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27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14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ctwoswietegojozefa.pl/o-bractwie/112-statut.html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bractwoswietegojozefa.pl/o-bractwie/111-kapitula.html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acebook.com/bractwoswietegojozefa" TargetMode="External"/><Relationship Id="rId5" Type="http://schemas.openxmlformats.org/officeDocument/2006/relationships/hyperlink" Target="http://www.bractwoswietegojozefa.pl" TargetMode="External"/><Relationship Id="rId4" Type="http://schemas.openxmlformats.org/officeDocument/2006/relationships/hyperlink" Target="http://www.google.p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osoba, wewnątrz, mężczyzna, kobieta&#10;&#10;Opis wygenerowany przy bardzo wysokim poziomie pewności">
            <a:extLst>
              <a:ext uri="{FF2B5EF4-FFF2-40B4-BE49-F238E27FC236}">
                <a16:creationId xmlns:a16="http://schemas.microsoft.com/office/drawing/2014/main" id="{753478FD-C7CB-45FD-804C-321AE145A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84" r="1" b="427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022021" y="2833346"/>
            <a:ext cx="3852041" cy="1834056"/>
          </a:xfrm>
        </p:spPr>
        <p:txBody>
          <a:bodyPr>
            <a:normAutofit/>
          </a:bodyPr>
          <a:lstStyle/>
          <a:p>
            <a:r>
              <a:rPr lang="pl-PL" sz="4000" b="1" dirty="0">
                <a:latin typeface="Harrington"/>
                <a:ea typeface="Cambria"/>
                <a:cs typeface="Calibri Light"/>
              </a:rPr>
              <a:t>BRACTWO </a:t>
            </a:r>
            <a:r>
              <a:rPr lang="pl-PL" sz="4000" dirty="0">
                <a:latin typeface="Harrington"/>
                <a:ea typeface="Cambria"/>
                <a:cs typeface="Calibri Light"/>
              </a:rPr>
              <a:t>Ś</a:t>
            </a:r>
            <a:r>
              <a:rPr lang="pl-PL" sz="4000" b="1" dirty="0">
                <a:latin typeface="Harrington"/>
                <a:ea typeface="Cambria"/>
                <a:cs typeface="Calibri Light"/>
              </a:rPr>
              <a:t>WI</a:t>
            </a:r>
            <a:r>
              <a:rPr lang="pl-PL" sz="4000" dirty="0">
                <a:latin typeface="Harrington"/>
                <a:ea typeface="Cambria"/>
                <a:cs typeface="Calibri Light"/>
              </a:rPr>
              <a:t>Ę</a:t>
            </a:r>
            <a:r>
              <a:rPr lang="pl-PL" sz="4000" b="1" dirty="0">
                <a:latin typeface="Harrington"/>
                <a:ea typeface="Cambria"/>
                <a:cs typeface="Calibri Light"/>
              </a:rPr>
              <a:t>TEGO JÓZEFA</a:t>
            </a:r>
            <a:endParaRPr lang="pl-PL" sz="4000" b="1" dirty="0">
              <a:latin typeface="Harrington"/>
              <a:ea typeface="Cambria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357341" y="5875721"/>
            <a:ext cx="4330262" cy="6832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arrington"/>
                <a:cs typeface="Calibri"/>
              </a:rPr>
              <a:t>Jakub </a:t>
            </a:r>
            <a:r>
              <a:rPr lang="pl-PL" sz="2000" b="1" err="1">
                <a:solidFill>
                  <a:schemeClr val="accent4">
                    <a:lumMod val="20000"/>
                    <a:lumOff val="80000"/>
                  </a:schemeClr>
                </a:solidFill>
                <a:latin typeface="Harrington"/>
                <a:cs typeface="Calibri"/>
              </a:rPr>
              <a:t>Makiola</a:t>
            </a:r>
            <a:r>
              <a:rPr lang="pl-PL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arrington"/>
                <a:cs typeface="Calibri"/>
              </a:rPr>
              <a:t> kl.4</a:t>
            </a:r>
            <a:endParaRPr lang="pl-PL" sz="2000" b="1">
              <a:solidFill>
                <a:schemeClr val="accent4">
                  <a:lumMod val="20000"/>
                  <a:lumOff val="80000"/>
                </a:schemeClr>
              </a:solidFill>
              <a:latin typeface="Harrington"/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10" descr="Obraz zawierający osoba, wewnątrz, suknia, stojące&#10;&#10;Opis wygenerowany przy bardzo wysokim poziomie pewności">
            <a:extLst>
              <a:ext uri="{FF2B5EF4-FFF2-40B4-BE49-F238E27FC236}">
                <a16:creationId xmlns:a16="http://schemas.microsoft.com/office/drawing/2014/main" id="{0729F5B7-70A2-4C39-8A0F-1659C4796C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7366" r="2" b="19055"/>
          <a:stretch/>
        </p:blipFill>
        <p:spPr>
          <a:xfrm>
            <a:off x="6936300" y="250999"/>
            <a:ext cx="4441225" cy="1885306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418CA47-7977-4BED-AF84-7C15F4725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561" y="943165"/>
            <a:ext cx="5861355" cy="54201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700" dirty="0">
                <a:latin typeface="Cambria"/>
                <a:ea typeface="Cambria"/>
              </a:rPr>
              <a:t>Zgodnie z przepisami bractwo musiało posiadać odpowiednie urzędy. </a:t>
            </a:r>
            <a:r>
              <a:rPr lang="en-US" sz="1700" b="1" dirty="0">
                <a:latin typeface="Cambria"/>
                <a:ea typeface="Cambria"/>
              </a:rPr>
              <a:t>Na czele bractwa stał promotor (prezes), kapłan do którego obowiązków należało kierowanie bractwem, przewodniczenie zebraniom, głoszenie konferencji i kazań w czasie Mszy św. brackich, słuchanie spowiedzi, przyjmowanie nowych członków oraz dzierżenie klucza </a:t>
            </a:r>
            <a:r>
              <a:rPr lang="en-US" sz="1700" b="1">
                <a:latin typeface="Cambria"/>
                <a:ea typeface="Cambria"/>
              </a:rPr>
              <a:t> kasy brackiej</a:t>
            </a:r>
            <a:r>
              <a:rPr lang="en-US" sz="1700" dirty="0">
                <a:latin typeface="Cambria"/>
                <a:ea typeface="Cambria"/>
              </a:rPr>
              <a:t>. </a:t>
            </a:r>
            <a:endParaRPr lang="pl-PL" sz="1700" dirty="0">
              <a:latin typeface="Cambria"/>
              <a:ea typeface="Cambria"/>
              <a:cs typeface="Calibri"/>
            </a:endParaRPr>
          </a:p>
          <a:p>
            <a:pPr marL="0" indent="0" algn="ctr">
              <a:buNone/>
            </a:pPr>
            <a:r>
              <a:rPr lang="en-US" sz="1700" dirty="0">
                <a:latin typeface="Cambria"/>
                <a:ea typeface="Cambria"/>
              </a:rPr>
              <a:t>Oprócz niego </a:t>
            </a:r>
            <a:r>
              <a:rPr lang="en-US" sz="1700" b="1" dirty="0">
                <a:latin typeface="Cambria"/>
                <a:ea typeface="Cambria"/>
              </a:rPr>
              <a:t>istniał zarząd bractwa (senat)</a:t>
            </a:r>
            <a:r>
              <a:rPr lang="en-US" sz="1700" dirty="0">
                <a:latin typeface="Cambria"/>
                <a:ea typeface="Cambria"/>
              </a:rPr>
              <a:t>, w skład którego wchodzili: </a:t>
            </a:r>
            <a:r>
              <a:rPr lang="en-US" sz="1700" b="1" dirty="0">
                <a:latin typeface="Cambria"/>
                <a:ea typeface="Cambria"/>
              </a:rPr>
              <a:t>prefekt, czyli przełożony,</a:t>
            </a:r>
            <a:r>
              <a:rPr lang="en-US" sz="1700" dirty="0">
                <a:latin typeface="Cambria"/>
                <a:ea typeface="Cambria"/>
              </a:rPr>
              <a:t> który czuwał nad zachowaniem ustaw i posiadał pieczęć bracką; </a:t>
            </a:r>
            <a:r>
              <a:rPr lang="en-US" sz="1700" b="1">
                <a:latin typeface="Cambria"/>
                <a:ea typeface="Cambria"/>
              </a:rPr>
              <a:t>wiceprefekt - zastępca przełożonego</a:t>
            </a:r>
            <a:r>
              <a:rPr lang="en-US" sz="1700" dirty="0">
                <a:latin typeface="Cambria"/>
                <a:ea typeface="Cambria"/>
              </a:rPr>
              <a:t>; </a:t>
            </a:r>
            <a:r>
              <a:rPr lang="en-US" sz="1700" b="1" dirty="0">
                <a:latin typeface="Cambria"/>
                <a:ea typeface="Cambria"/>
              </a:rPr>
              <a:t>radni; skarbnik</a:t>
            </a:r>
            <a:r>
              <a:rPr lang="en-US" sz="1700" dirty="0">
                <a:latin typeface="Cambria"/>
                <a:ea typeface="Cambria"/>
              </a:rPr>
              <a:t>, który przyjmował ofiary i składki, prowadził listy ofiarodawców oraz księgi przychodów i rozchodów, a także posiadał drugi klucz od kasy; </a:t>
            </a:r>
            <a:r>
              <a:rPr lang="en-US" sz="1700" b="1" dirty="0">
                <a:latin typeface="Cambria"/>
                <a:ea typeface="Cambria"/>
              </a:rPr>
              <a:t>sekretarz</a:t>
            </a:r>
            <a:r>
              <a:rPr lang="en-US" sz="1700" dirty="0">
                <a:latin typeface="Cambria"/>
                <a:ea typeface="Cambria"/>
              </a:rPr>
              <a:t>, który prowadził księgę spraw i protokołów zebrań; </a:t>
            </a:r>
            <a:r>
              <a:rPr lang="en-US" sz="1700" b="1" dirty="0">
                <a:latin typeface="Cambria"/>
                <a:ea typeface="Cambria"/>
              </a:rPr>
              <a:t>zakrystian</a:t>
            </a:r>
            <a:r>
              <a:rPr lang="en-US" sz="1700" dirty="0">
                <a:latin typeface="Cambria"/>
                <a:ea typeface="Cambria"/>
              </a:rPr>
              <a:t>, który opiekował się ołtarzem brackim i kaplicą św. Józefa; </a:t>
            </a:r>
            <a:r>
              <a:rPr lang="en-US" sz="1700" b="1" dirty="0">
                <a:latin typeface="Cambria"/>
                <a:ea typeface="Cambria"/>
              </a:rPr>
              <a:t>chorąży</a:t>
            </a:r>
            <a:r>
              <a:rPr lang="en-US" sz="1700" dirty="0">
                <a:latin typeface="Cambria"/>
                <a:ea typeface="Cambria"/>
              </a:rPr>
              <a:t>, który nosił chorągiew podczas procesji i pogrzebów zmarłych członków bractwa;</a:t>
            </a:r>
            <a:r>
              <a:rPr lang="en-US" sz="1700" b="1" dirty="0">
                <a:latin typeface="Cambria"/>
                <a:ea typeface="Cambria"/>
              </a:rPr>
              <a:t> marszałkowie,</a:t>
            </a:r>
            <a:r>
              <a:rPr lang="en-US" sz="1700" dirty="0">
                <a:latin typeface="Cambria"/>
                <a:ea typeface="Cambria"/>
              </a:rPr>
              <a:t> którzy pilnowali porządku w czasie nabożeństw i procesji; </a:t>
            </a:r>
            <a:r>
              <a:rPr lang="en-US" sz="1700" b="1" dirty="0">
                <a:latin typeface="Cambria"/>
                <a:ea typeface="Cambria"/>
              </a:rPr>
              <a:t>wizytatorzy chorych,</a:t>
            </a:r>
            <a:r>
              <a:rPr lang="en-US" sz="1700" dirty="0">
                <a:latin typeface="Cambria"/>
                <a:ea typeface="Cambria"/>
              </a:rPr>
              <a:t> którzy opiekowali się chorymi, sprowadzali im lekarza oraz kapłana z posługą sakramentalną.</a:t>
            </a:r>
            <a:endParaRPr lang="en-US" sz="1700" dirty="0">
              <a:latin typeface="Cambria"/>
              <a:ea typeface="Cambria"/>
              <a:cs typeface="Calibri" panose="020F0502020204030204"/>
            </a:endParaRPr>
          </a:p>
        </p:txBody>
      </p:sp>
      <p:pic>
        <p:nvPicPr>
          <p:cNvPr id="6" name="Obraz 6" descr="Obraz zawierający osoba, wewnątrz, mężczyzna, stojące&#10;&#10;Opis wygenerowany przy bardzo wysokim poziomie pewności">
            <a:extLst>
              <a:ext uri="{FF2B5EF4-FFF2-40B4-BE49-F238E27FC236}">
                <a16:creationId xmlns:a16="http://schemas.microsoft.com/office/drawing/2014/main" id="{63ADC718-643A-4370-8AFA-2B9E977F96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72" r="13434"/>
          <a:stretch/>
        </p:blipFill>
        <p:spPr>
          <a:xfrm>
            <a:off x="6936300" y="2337297"/>
            <a:ext cx="2176272" cy="2178446"/>
          </a:xfrm>
          <a:prstGeom prst="rect">
            <a:avLst/>
          </a:prstGeom>
        </p:spPr>
      </p:pic>
      <p:pic>
        <p:nvPicPr>
          <p:cNvPr id="7" name="Obraz 7" descr="Obraz zawierający wewnątrz, osoba, stół, mężczyzna&#10;&#10;Opis wygenerowany przy bardzo wysokim poziomie pewności">
            <a:extLst>
              <a:ext uri="{FF2B5EF4-FFF2-40B4-BE49-F238E27FC236}">
                <a16:creationId xmlns:a16="http://schemas.microsoft.com/office/drawing/2014/main" id="{236BAFAD-BD73-4368-9F6C-D979E30673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301"/>
          <a:stretch/>
        </p:blipFill>
        <p:spPr>
          <a:xfrm>
            <a:off x="9201253" y="2337297"/>
            <a:ext cx="2176272" cy="2178446"/>
          </a:xfrm>
          <a:prstGeom prst="rect">
            <a:avLst/>
          </a:prstGeom>
        </p:spPr>
      </p:pic>
      <p:pic>
        <p:nvPicPr>
          <p:cNvPr id="11" name="Obraz 11" descr="Obraz zawierający osoba, mężczyzna, wewnątrz, osoby&#10;&#10;Opis wygenerowany przy bardzo wysokim poziomie pewności">
            <a:extLst>
              <a:ext uri="{FF2B5EF4-FFF2-40B4-BE49-F238E27FC236}">
                <a16:creationId xmlns:a16="http://schemas.microsoft.com/office/drawing/2014/main" id="{940902CA-C18D-4876-85D0-E41075E7F7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398" r="-1" b="20002"/>
          <a:stretch/>
        </p:blipFill>
        <p:spPr>
          <a:xfrm>
            <a:off x="6936301" y="4700712"/>
            <a:ext cx="4441225" cy="18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28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 descr="Obraz zawierający tekst, kamień&#10;&#10;Opis wygenerowany przy bardzo wysokim poziomie pewności">
            <a:extLst>
              <a:ext uri="{FF2B5EF4-FFF2-40B4-BE49-F238E27FC236}">
                <a16:creationId xmlns:a16="http://schemas.microsoft.com/office/drawing/2014/main" id="{03F837DB-AB22-4E3C-8228-1AF5872D94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0" r="3" b="23255"/>
          <a:stretch/>
        </p:blipFill>
        <p:spPr>
          <a:xfrm>
            <a:off x="554415" y="365760"/>
            <a:ext cx="2589975" cy="2619631"/>
          </a:xfrm>
          <a:prstGeom prst="rect">
            <a:avLst/>
          </a:prstGeom>
        </p:spPr>
      </p:pic>
      <p:pic>
        <p:nvPicPr>
          <p:cNvPr id="4" name="Obraz 5" descr="Obraz zawierający tekst, tabliczka&#10;&#10;Opis wygenerowany przy bardzo wysokim poziomie pewności">
            <a:extLst>
              <a:ext uri="{FF2B5EF4-FFF2-40B4-BE49-F238E27FC236}">
                <a16:creationId xmlns:a16="http://schemas.microsoft.com/office/drawing/2014/main" id="{5F84B3AF-0784-4ADD-86EC-8780AF79EF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60" r="910" b="2"/>
          <a:stretch/>
        </p:blipFill>
        <p:spPr>
          <a:xfrm>
            <a:off x="4810864" y="365758"/>
            <a:ext cx="2577059" cy="2567347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C290579-AEB2-4C01-80C6-B0E1841D82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368" y="3071586"/>
            <a:ext cx="11057640" cy="372527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1700">
                <a:latin typeface="Cambria"/>
                <a:ea typeface="Cambria"/>
              </a:rPr>
              <a:t>Od XVII w. prowadzono księgi członków bractwa św. Józefa.</a:t>
            </a:r>
            <a:endParaRPr lang="pl-PL" sz="1700">
              <a:latin typeface="Cambria"/>
              <a:ea typeface="Cambria"/>
            </a:endParaRPr>
          </a:p>
          <a:p>
            <a:pPr marL="0" indent="0" algn="ctr">
              <a:buNone/>
            </a:pPr>
            <a:r>
              <a:rPr lang="en-US" sz="1700">
                <a:latin typeface="Cambria"/>
                <a:ea typeface="Cambria"/>
              </a:rPr>
              <a:t>Dwie z nich przechowywane są w Archiwum Diecezjalnym w Opolu . </a:t>
            </a:r>
          </a:p>
          <a:p>
            <a:pPr marL="0" indent="0" algn="ctr">
              <a:buNone/>
            </a:pPr>
            <a:r>
              <a:rPr lang="en-US" sz="1700">
                <a:latin typeface="Cambria"/>
                <a:ea typeface="Cambria"/>
              </a:rPr>
              <a:t>Osobną księgę w 1693 r. założono dla szczególnie zasłużonych lub godnych wyróżnienia przedstawicieli szlachty i duchowieństwa. Znajduje się ona w Archiwum Archidiecezjalnym we Wrocławiu. 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00" u="sng">
                <a:latin typeface="Cambria"/>
                <a:ea typeface="Cambria"/>
              </a:rPr>
              <a:t>Przy wstępowaniu w szeregi bractwa otrzymywano kartę wpisową</a:t>
            </a:r>
            <a:r>
              <a:rPr lang="en-US" sz="1700">
                <a:latin typeface="Cambria"/>
                <a:ea typeface="Cambria"/>
              </a:rPr>
              <a:t>. W XVIII w. </a:t>
            </a:r>
            <a:r>
              <a:rPr lang="en-US" sz="1700" u="sng">
                <a:latin typeface="Cambria"/>
                <a:ea typeface="Cambria"/>
              </a:rPr>
              <a:t>nazywano ją Scheda</a:t>
            </a:r>
            <a:r>
              <a:rPr lang="en-US" sz="1700">
                <a:latin typeface="Cambria"/>
                <a:ea typeface="Cambria"/>
              </a:rPr>
              <a:t>, w XIX w. </a:t>
            </a:r>
            <a:r>
              <a:rPr lang="en-US" sz="1700" u="sng">
                <a:latin typeface="Cambria"/>
                <a:ea typeface="Cambria"/>
              </a:rPr>
              <a:t>nosiła nazwę Godzina modlitwy w Bractwie Jozefa Sw.</a:t>
            </a:r>
            <a:r>
              <a:rPr lang="en-US" sz="1700">
                <a:latin typeface="Cambria"/>
                <a:ea typeface="Cambria"/>
              </a:rPr>
              <a:t> Dnia 6. Grudnia Roku 1675 potwierdzonego.</a:t>
            </a:r>
            <a:r>
              <a:rPr lang="en-US" sz="1700" u="sng">
                <a:latin typeface="Cambria"/>
                <a:ea typeface="Cambria"/>
              </a:rPr>
              <a:t> Dla dostąpienia szczęśliwej śmierci</a:t>
            </a:r>
            <a:r>
              <a:rPr lang="en-US" sz="1700">
                <a:latin typeface="Cambria"/>
                <a:ea typeface="Cambria"/>
              </a:rPr>
              <a:t>, a na początku XX w. – </a:t>
            </a:r>
            <a:r>
              <a:rPr lang="en-US" sz="1700" u="sng">
                <a:latin typeface="Cambria"/>
                <a:ea typeface="Cambria"/>
              </a:rPr>
              <a:t>Wykaz przyjęcia do Bractwa św. Józefa w Imielnicy</a:t>
            </a:r>
            <a:r>
              <a:rPr lang="en-US" sz="1700">
                <a:latin typeface="Cambria"/>
                <a:ea typeface="Cambria"/>
              </a:rPr>
              <a:t>. </a:t>
            </a:r>
            <a:endParaRPr lang="en-US" sz="1700">
              <a:latin typeface="Cambria"/>
              <a:ea typeface="Cambria"/>
              <a:cs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00">
                <a:latin typeface="Cambria"/>
                <a:ea typeface="Cambria"/>
              </a:rPr>
              <a:t>Zawierała imię i nazwisko członka, datę lub przynajmniej rok wstąpienia do bractwa, pouczenie, obowiązki członka </a:t>
            </a:r>
            <a:endParaRPr lang="en-US" sz="1700" dirty="0">
              <a:latin typeface="Cambria"/>
              <a:ea typeface="Cambria"/>
              <a:cs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00">
                <a:latin typeface="Cambria"/>
                <a:ea typeface="Cambria"/>
              </a:rPr>
              <a:t>i </a:t>
            </a:r>
            <a:r>
              <a:rPr lang="en-US" sz="1700" dirty="0">
                <a:latin typeface="Cambria"/>
                <a:ea typeface="Cambria"/>
              </a:rPr>
              <a:t>objaśnienia: O Koronce Św. Józefa oraz Sposób odprawowania koronki. </a:t>
            </a:r>
            <a:endParaRPr lang="en-US" sz="1700">
              <a:latin typeface="Cambria"/>
              <a:ea typeface="Cambria"/>
              <a:cs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00">
                <a:latin typeface="Cambria"/>
                <a:ea typeface="Cambria"/>
              </a:rPr>
              <a:t>Do Jemielnicy przysyłano zawiadomienie o </a:t>
            </a:r>
            <a:r>
              <a:rPr lang="en-US" sz="1700" dirty="0">
                <a:latin typeface="Cambria"/>
                <a:ea typeface="Cambria"/>
              </a:rPr>
              <a:t>śmierci członka bractwa, dołączając często kartę wpisową. Stąd też powstały dwie księgi zmarłych braci i sióstr jemielnickiej konfraterni, które przechowywane są w Archiwum Diecezjalnym w Opolu . Ostatni wpis pochodzi z 1965 r.</a:t>
            </a:r>
            <a:endParaRPr lang="en-US" sz="1700">
              <a:latin typeface="Cambria"/>
              <a:ea typeface="Cambria"/>
              <a:cs typeface="Calibri"/>
            </a:endParaRPr>
          </a:p>
        </p:txBody>
      </p:sp>
      <p:pic>
        <p:nvPicPr>
          <p:cNvPr id="5" name="Obraz 5" descr="Obraz zawierający tekst&#10;&#10;Opis wygenerowany przy bardzo wysokim poziomie pewności">
            <a:extLst>
              <a:ext uri="{FF2B5EF4-FFF2-40B4-BE49-F238E27FC236}">
                <a16:creationId xmlns:a16="http://schemas.microsoft.com/office/drawing/2014/main" id="{DF65AAC7-225F-4FB7-8949-6E06668D5A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1588" r="15775" b="1"/>
          <a:stretch/>
        </p:blipFill>
        <p:spPr>
          <a:xfrm>
            <a:off x="9209380" y="365759"/>
            <a:ext cx="2512483" cy="256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32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92AF72-E391-4B30-A965-D49269E63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" y="3592022"/>
            <a:ext cx="2841250" cy="17807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>
                <a:latin typeface="Harrington"/>
              </a:rPr>
              <a:t>DEKRET </a:t>
            </a:r>
            <a:endParaRPr lang="en-US" b="1" kern="1200">
              <a:latin typeface="Harrington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C373074-0B18-47FD-93C9-73B17E206B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6039" y="256407"/>
            <a:ext cx="5531699" cy="686179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1300">
                <a:latin typeface="Cambria"/>
              </a:rPr>
              <a:t>Błogosławiony Jan Paweł II w Adhortacji apostolskiej o świętym Józefie i jego posłannictwie w życiu Chrystusa i Kościoła Redemptoris Custos z dnia 15.08.1989 r. naucza: „Powołany na Opiekuna Zbawiciela, «Józef uczynił tak, jak mu polecił anioł Pański – wziął swoją Małżonkę do siebie» (Mt 1,24). Czerpiąc inspirację z Ewangelii, Ojcowie Kościoła już od pierwszych wieków podkreślali, że św. Józef, który z miłością opiekował się Maryją i z radością poświęcił się wychowaniu Jezusa Chrystusa, także dziś strzeże i osłania mistyczne Ciało Odkupiciela, Kościół, którego figurą i wzorem jest Najświętsza Dziewica. (...) Dzięki temu cały lud chrześcijański nie tylko jeszcze gorliwiej będzie się uciekał do św. Józefa i ufnie wzywał jego opieki, ale także będzie miał zawsze przed oczyma jego pokorną, dojrzałą służbę i udział w ekonomii zbawienia”.</a:t>
            </a:r>
            <a:endParaRPr lang="pl-PL" sz="1300">
              <a:latin typeface="Cambria"/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sz="1300">
                <a:latin typeface="Cambria"/>
              </a:rPr>
              <a:t>Realizując wskazania zawarte w dokumencie papieskim, przez wzgląd na chwalebną historię rozkwitu i aktywności Bractwa św. Józefa w Jemielnicy w minionych wiekach oraz na życzenie wiernych, eryguję Bractwo świętego Józefa z siedzibą w Jemielnicy.</a:t>
            </a:r>
          </a:p>
          <a:p>
            <a:pPr marL="0" indent="0" algn="ctr">
              <a:buNone/>
            </a:pPr>
            <a:r>
              <a:rPr lang="en-US" sz="1300">
                <a:latin typeface="Cambria"/>
              </a:rPr>
              <a:t>Ustanowione Bractwo zrzeszające mężczyzn i młodzieńców, którzy ukończyli 18. rok życia, winno działać jako stowarzyszenie publiczne po myśli kanonów 298 i 312 §1.3 Kodeksu Prawa Kanonicznego oraz Statutów Bractwa, które zostaną ogłoszone przez Biskupa Opolskiego.</a:t>
            </a:r>
          </a:p>
          <a:p>
            <a:pPr marL="0" indent="0" algn="ctr">
              <a:buNone/>
            </a:pPr>
            <a:r>
              <a:rPr lang="en-US" sz="1300">
                <a:latin typeface="Cambria"/>
              </a:rPr>
              <a:t>Opiece św. Józefa i bł. Jana Pawła II zawierzam powstanie i rozwój Bractwa, aby prowadziło jego członków do wzrostu świętości oraz przyniosło wiele dobra naszym rodzinom i całemu Kościołowi opolskiemu.</a:t>
            </a:r>
          </a:p>
          <a:p>
            <a:pPr marL="0" indent="0" algn="ctr">
              <a:buNone/>
            </a:pPr>
            <a:r>
              <a:rPr lang="en-US" sz="1300">
                <a:latin typeface="Cambria"/>
              </a:rPr>
              <a:t>W Jemielnicy, dnia 1 maja 2012 roku, w liturgiczne wspomnienie św. Józefa, rzemieślnika i rocznicę beatyfikacji bł. Jana Pawła II.</a:t>
            </a:r>
            <a:br>
              <a:rPr lang="en-US" sz="1300" dirty="0">
                <a:latin typeface="Cambria"/>
              </a:rPr>
            </a:br>
            <a:r>
              <a:rPr lang="en-US" sz="1300">
                <a:latin typeface="Cambria"/>
              </a:rPr>
              <a:t>† Andrzej Czaja</a:t>
            </a:r>
            <a:br>
              <a:rPr lang="en-US" sz="1300" dirty="0">
                <a:latin typeface="Cambria"/>
              </a:rPr>
            </a:br>
            <a:r>
              <a:rPr lang="en-US" sz="1300">
                <a:latin typeface="Cambria"/>
              </a:rPr>
              <a:t>biskup opolski </a:t>
            </a:r>
          </a:p>
          <a:p>
            <a:endParaRPr lang="en-US" sz="1000" b="1"/>
          </a:p>
        </p:txBody>
      </p:sp>
      <p:pic>
        <p:nvPicPr>
          <p:cNvPr id="6" name="Obraz 6" descr="Obraz zawierający osoba, krawat, mężczyzna, wewnątrz&#10;&#10;Opis wygenerowany przy bardzo wysokim poziomie pewności">
            <a:extLst>
              <a:ext uri="{FF2B5EF4-FFF2-40B4-BE49-F238E27FC236}">
                <a16:creationId xmlns:a16="http://schemas.microsoft.com/office/drawing/2014/main" id="{70384BA1-E51A-4B0F-8D1E-0899AEBFEC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2" b="-3"/>
          <a:stretch/>
        </p:blipFill>
        <p:spPr>
          <a:xfrm>
            <a:off x="1018" y="2"/>
            <a:ext cx="2843114" cy="2652754"/>
          </a:xfrm>
          <a:prstGeom prst="rect">
            <a:avLst/>
          </a:prstGeom>
        </p:spPr>
      </p:pic>
      <p:pic>
        <p:nvPicPr>
          <p:cNvPr id="8" name="Obraz 8" descr="Obraz zawierający wewnątrz, osoba, kobieta, zdjęcie&#10;&#10;Opis wygenerowany przy bardzo wysokim poziomie pewności">
            <a:extLst>
              <a:ext uri="{FF2B5EF4-FFF2-40B4-BE49-F238E27FC236}">
                <a16:creationId xmlns:a16="http://schemas.microsoft.com/office/drawing/2014/main" id="{906BCB1B-6E6C-4E68-BE83-E597B96E7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88" r="14848" b="-1"/>
          <a:stretch/>
        </p:blipFill>
        <p:spPr>
          <a:xfrm>
            <a:off x="8775834" y="-2"/>
            <a:ext cx="3416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11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8F7C6B-D5E3-4437-92E3-228F51CCB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45" y="55742"/>
            <a:ext cx="2797033" cy="6623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b="1">
                <a:latin typeface="Harrington"/>
              </a:rPr>
              <a:t>STATUT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4FB2BD-9B9B-4ABC-878E-7200DD5CC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599" y="895629"/>
            <a:ext cx="5272420" cy="5313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300" b="1" u="sng">
                <a:latin typeface="Cambria"/>
              </a:rPr>
              <a:t>I. Postanowienia ogólne</a:t>
            </a:r>
          </a:p>
          <a:p>
            <a:pPr marL="0" indent="0">
              <a:buNone/>
            </a:pPr>
            <a:r>
              <a:rPr lang="en-US" sz="1300">
                <a:latin typeface="Cambria"/>
              </a:rPr>
              <a:t>§ 1 Bractwo Świętego Józefa, zwane dalej Bractwem, zostało powołane do życia w Jemielnicy w liturgiczne wspomnienie św. Józefa Rzemieślnika 1 maja 2012 r. przez Biskupa Opolskiego do realizacji celów, o których mowa w §4 niniejszego Statutu.</a:t>
            </a:r>
          </a:p>
          <a:p>
            <a:pPr marL="0" indent="0">
              <a:buNone/>
            </a:pPr>
            <a:r>
              <a:rPr lang="en-US" sz="1300">
                <a:latin typeface="Cambria"/>
              </a:rPr>
              <a:t>§ 2 Obszarem działalności Bractwa jest teren Diecezji Opolskiej, a jego siedzibą Jemielnica (ul. Wiejska 63, 47-133 Jemielnica) w nawiązaniu do siedziby historycznego Bractwa św. Józefa założonego tam w XVII wieku.</a:t>
            </a:r>
          </a:p>
          <a:p>
            <a:pPr marL="0" indent="0">
              <a:buNone/>
            </a:pPr>
            <a:r>
              <a:rPr lang="en-US" sz="1300">
                <a:latin typeface="Cambria"/>
              </a:rPr>
              <a:t>§ 3 Bractwo jest wspólnotą modlitewno-apostolską, zrzeszającą mężczyzn (duchownych i świeckich), którą przenika i łączy troska o własną formację, jak i o zbawienie środowiska, w którym członkowie ci żyją oraz pracują (rodzina, parafia, Ojczyzna).</a:t>
            </a:r>
          </a:p>
          <a:p>
            <a:pPr marL="0" indent="0">
              <a:buNone/>
            </a:pPr>
            <a:r>
              <a:rPr lang="en-US" sz="1300" b="1" u="sng">
                <a:latin typeface="Cambria"/>
              </a:rPr>
              <a:t>II. Cele działania Bractwa oraz obowiązki i prawa jego członków.</a:t>
            </a:r>
          </a:p>
          <a:p>
            <a:pPr marL="0" indent="0">
              <a:buNone/>
            </a:pPr>
            <a:r>
              <a:rPr lang="en-US" sz="1300" b="1">
                <a:latin typeface="Cambria"/>
              </a:rPr>
              <a:t>§ 4 Bractwo Świętego Józefa stawia sobie za cel:</a:t>
            </a:r>
            <a:br>
              <a:rPr lang="en-US" sz="1300" dirty="0">
                <a:latin typeface="Cambria"/>
              </a:rPr>
            </a:br>
            <a:r>
              <a:rPr lang="en-US" sz="1300">
                <a:latin typeface="Cambria"/>
              </a:rPr>
              <a:t>1. dążenie do uświęcenia jego członków przez naśladowanie św. Józefa, </a:t>
            </a:r>
            <a:br>
              <a:rPr lang="en-US" sz="1300" dirty="0">
                <a:latin typeface="Cambria"/>
              </a:rPr>
            </a:br>
            <a:r>
              <a:rPr lang="en-US" sz="1300">
                <a:latin typeface="Cambria"/>
              </a:rPr>
              <a:t>2. chrześcijańską formację członków do dojrzałego realizowania powołania męża i ojca rodziny, a w przypadku duchownych – pasterza i przewodnika wspólnoty wiernych, </a:t>
            </a:r>
            <a:br>
              <a:rPr lang="en-US" sz="1300" dirty="0">
                <a:latin typeface="Cambria"/>
              </a:rPr>
            </a:br>
            <a:r>
              <a:rPr lang="en-US" sz="1300">
                <a:latin typeface="Cambria"/>
              </a:rPr>
              <a:t>3. inspirowanie członków do gorliwej pracy apostolskiej w parafii, </a:t>
            </a:r>
            <a:br>
              <a:rPr lang="en-US" sz="1300" dirty="0">
                <a:latin typeface="Cambria"/>
              </a:rPr>
            </a:br>
            <a:r>
              <a:rPr lang="en-US" sz="1300">
                <a:latin typeface="Cambria"/>
              </a:rPr>
              <a:t>4. formowanie i pobudzanie członków do zaangażowania na rzecz dobra wspólnego w społeczeństwie, </a:t>
            </a:r>
            <a:br>
              <a:rPr lang="en-US" sz="1300" dirty="0">
                <a:latin typeface="Cambria"/>
              </a:rPr>
            </a:br>
            <a:r>
              <a:rPr lang="en-US" sz="1300">
                <a:latin typeface="Cambria"/>
              </a:rPr>
              <a:t>5. wsparcie duchowe dla rodzin, zwłaszcza zagrożonych rozbiciem oraz osób chorych i umierających.</a:t>
            </a:r>
            <a:endParaRPr lang="en-US" sz="1300" dirty="0">
              <a:latin typeface="Cambria"/>
            </a:endParaRPr>
          </a:p>
          <a:p>
            <a:pPr marL="0"/>
            <a:endParaRPr lang="en-US" sz="1200" dirty="0">
              <a:latin typeface="Cambria"/>
            </a:endParaRPr>
          </a:p>
        </p:txBody>
      </p:sp>
      <p:pic>
        <p:nvPicPr>
          <p:cNvPr id="5" name="Obraz 5" descr="Obraz zawierający stół, wewnątrz, przód, siedzi&#10;&#10;Opis wygenerowany przy bardzo wysokim poziomie pewności">
            <a:extLst>
              <a:ext uri="{FF2B5EF4-FFF2-40B4-BE49-F238E27FC236}">
                <a16:creationId xmlns:a16="http://schemas.microsoft.com/office/drawing/2014/main" id="{A6517F7D-2D6F-4D1E-8692-7210F6FC94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9168" t="-566" r="9458" b="377"/>
          <a:stretch/>
        </p:blipFill>
        <p:spPr>
          <a:xfrm>
            <a:off x="4986344" y="10"/>
            <a:ext cx="7133145" cy="6857818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62FFA14-2235-44D7-B702-253B3CF19C70}"/>
              </a:ext>
            </a:extLst>
          </p:cNvPr>
          <p:cNvSpPr txBox="1"/>
          <p:nvPr/>
        </p:nvSpPr>
        <p:spPr>
          <a:xfrm>
            <a:off x="191146" y="6054670"/>
            <a:ext cx="45125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latin typeface="Cambria"/>
                <a:cs typeface="Calibri"/>
              </a:rPr>
              <a:t>Do zapoznania się z całym statutem zapraszam na stronę: </a:t>
            </a:r>
            <a:r>
              <a:rPr lang="pl-PL" sz="1200" dirty="0">
                <a:latin typeface="Calibri"/>
                <a:cs typeface="Calibri"/>
                <a:hlinkClick r:id="rId3"/>
              </a:rPr>
              <a:t>http://www.bractwoswietegojozefa.pl/o-bractwie/112-statut.html</a:t>
            </a:r>
            <a:endParaRPr lang="pl-PL" sz="1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1722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F2F560-19D5-436C-822B-0DF922B74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260514"/>
            <a:ext cx="4977976" cy="10407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Harrington"/>
              </a:rPr>
              <a:t>KAPITUŁA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9EFFB2-2E91-4855-9A1D-D7F7BC985F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5660" y="1310971"/>
            <a:ext cx="6424085" cy="5189118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600" u="sng">
                <a:solidFill>
                  <a:srgbClr val="000000"/>
                </a:solidFill>
                <a:latin typeface="Cambria"/>
              </a:rPr>
              <a:t>Zgodnie ze Statutem Bractwa św. Józefa, do zadań Kapituły należy:</a:t>
            </a:r>
            <a:endParaRPr lang="pl-PL" sz="1600" u="sng">
              <a:latin typeface="Cambria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en-US" sz="1600">
                <a:solidFill>
                  <a:srgbClr val="000000"/>
                </a:solidFill>
                <a:latin typeface="Cambria"/>
              </a:rPr>
              <a:t>wykonywanie zadań uchwalonych przez Zebranie Ogólne i zatwierdzonych przez Biskupa Opolskiego,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n-US" sz="1600">
                <a:solidFill>
                  <a:srgbClr val="000000"/>
                </a:solidFill>
                <a:latin typeface="Cambria"/>
              </a:rPr>
              <a:t>przygotowanie rocznego sprawozdania z działalności Bractwa,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n-US" sz="1600">
                <a:solidFill>
                  <a:srgbClr val="000000"/>
                </a:solidFill>
                <a:latin typeface="Cambria"/>
              </a:rPr>
              <a:t>przygotowanie programu pracy na rok następny,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n-US" sz="1600">
                <a:solidFill>
                  <a:srgbClr val="000000"/>
                </a:solidFill>
                <a:latin typeface="Cambria"/>
              </a:rPr>
              <a:t>zatwierdzanie rocznego sprawozdania ekonomicznego i programu wydatków na rok następny, przygotowanych przez Skarbnika, zanim zostaną one przedłożone Zebraniu Ogólnemu,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n-US" sz="1600">
                <a:solidFill>
                  <a:srgbClr val="000000"/>
                </a:solidFill>
                <a:latin typeface="Cambria"/>
              </a:rPr>
              <a:t>ustalanie programu spotkania Zebrania Ogólnego,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n-US" sz="1600">
                <a:solidFill>
                  <a:srgbClr val="000000"/>
                </a:solidFill>
                <a:latin typeface="Cambria"/>
              </a:rPr>
              <a:t>podejmowanie, na prośbę członka, decyzji o zwolnieniu go z opłacania składek członkowskich,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n-US" sz="1600">
                <a:solidFill>
                  <a:srgbClr val="000000"/>
                </a:solidFill>
                <a:latin typeface="Cambria"/>
              </a:rPr>
              <a:t>przyjmowanie nowych członków Bractwa,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n-US" sz="1600">
                <a:solidFill>
                  <a:srgbClr val="000000"/>
                </a:solidFill>
                <a:latin typeface="Cambria"/>
              </a:rPr>
              <a:t>podejmowanie decyzji o usunięciu członków Bractwa.</a:t>
            </a:r>
          </a:p>
          <a:p>
            <a:pPr marL="0" indent="0">
              <a:buNone/>
            </a:pPr>
            <a:r>
              <a:rPr lang="en-US" sz="1600" u="sng">
                <a:solidFill>
                  <a:srgbClr val="000000"/>
                </a:solidFill>
                <a:latin typeface="Cambria"/>
              </a:rPr>
              <a:t>Kapituła Bractwa wybierana jest co dwa lata.  </a:t>
            </a: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Cambria"/>
              <a:cs typeface="Calibri" panose="020F0502020204030204"/>
            </a:endParaRPr>
          </a:p>
          <a:p>
            <a:pPr marL="0" indent="0">
              <a:buNone/>
            </a:pPr>
            <a:r>
              <a:rPr lang="en-US" sz="1400">
                <a:solidFill>
                  <a:srgbClr val="000000"/>
                </a:solidFill>
                <a:latin typeface="Cambria"/>
                <a:cs typeface="Calibri" panose="020F0502020204030204"/>
              </a:rPr>
              <a:t>Aktualny skład kapituły można znaleźć pod adresem:</a:t>
            </a:r>
            <a:endParaRPr lang="en-US" sz="1400" dirty="0">
              <a:solidFill>
                <a:srgbClr val="000000"/>
              </a:solidFill>
              <a:latin typeface="Cambria"/>
              <a:cs typeface="Calibri" panose="020F0502020204030204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  <a:latin typeface="Cambria"/>
                <a:cs typeface="Calibri" panose="020F0502020204030204"/>
              </a:rPr>
              <a:t> </a:t>
            </a:r>
            <a:r>
              <a:rPr lang="en-US" sz="1400" dirty="0">
                <a:solidFill>
                  <a:srgbClr val="000000"/>
                </a:solidFill>
                <a:latin typeface="Cambria"/>
                <a:cs typeface="Calibri" panose="020F0502020204030204"/>
                <a:hlinkClick r:id="rId2"/>
              </a:rPr>
              <a:t>http://www.bractwoswietegojozefa.pl/o-bractwie/111-kapitula.html</a:t>
            </a:r>
            <a:endParaRPr lang="en-US" sz="1400" dirty="0">
              <a:solidFill>
                <a:srgbClr val="000000"/>
              </a:solidFill>
              <a:latin typeface="Cambria"/>
              <a:cs typeface="Calibri" panose="020F0502020204030204"/>
            </a:endParaRPr>
          </a:p>
        </p:txBody>
      </p:sp>
      <p:pic>
        <p:nvPicPr>
          <p:cNvPr id="5" name="Obraz 5" descr="Obraz zawierający osoba, odzież, wewnątrz, grupa&#10;&#10;Opis wygenerowany przy bardzo wysokim poziomie pewności">
            <a:extLst>
              <a:ext uri="{FF2B5EF4-FFF2-40B4-BE49-F238E27FC236}">
                <a16:creationId xmlns:a16="http://schemas.microsoft.com/office/drawing/2014/main" id="{1C065D77-6949-4E67-B0CE-8287BC2631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/>
          </a:blip>
          <a:srcRect l="17797" r="11981" b="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58360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73DCD3-FB68-4549-B522-22E76B663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489" y="2315328"/>
            <a:ext cx="8294174" cy="1829257"/>
          </a:xfrm>
        </p:spPr>
        <p:txBody>
          <a:bodyPr>
            <a:normAutofit/>
          </a:bodyPr>
          <a:lstStyle/>
          <a:p>
            <a:pPr algn="ctr"/>
            <a:r>
              <a:rPr lang="pl-PL" b="1">
                <a:latin typeface="Harrington"/>
                <a:cs typeface="Calibri Light"/>
              </a:rPr>
              <a:t>REJONY </a:t>
            </a:r>
            <a:r>
              <a:rPr lang="pl-PL">
                <a:latin typeface="Harrington"/>
                <a:cs typeface="Calibri Light"/>
              </a:rPr>
              <a:t>spotkań formacyjnych członków Bractwa św.Józefa: </a:t>
            </a:r>
            <a:r>
              <a:rPr lang="pl-PL" dirty="0">
                <a:cs typeface="Calibri Light" panose="020F0302020204030204"/>
              </a:rPr>
              <a:t>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2F4B3C-B9D9-43EB-BFAE-04AB49DB0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3116" y="4266607"/>
            <a:ext cx="3670515" cy="24527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buFont typeface="Wingdings" panose="020B0604020202020204" pitchFamily="34" charset="0"/>
              <a:buChar char="§"/>
            </a:pPr>
            <a:r>
              <a:rPr lang="pl-PL" sz="1800">
                <a:latin typeface="Cambria"/>
                <a:cs typeface="Calibri"/>
              </a:rPr>
              <a:t>Nysa</a:t>
            </a:r>
            <a:endParaRPr lang="pl-PL" sz="1800">
              <a:latin typeface="Cambria"/>
            </a:endParaRPr>
          </a:p>
          <a:p>
            <a:pPr lvl="1">
              <a:buFont typeface="Wingdings" panose="020B0604020202020204" pitchFamily="34" charset="0"/>
              <a:buChar char="§"/>
            </a:pPr>
            <a:r>
              <a:rPr lang="pl-PL" sz="1800">
                <a:latin typeface="Cambria"/>
                <a:cs typeface="Calibri"/>
              </a:rPr>
              <a:t>Racibórz</a:t>
            </a:r>
            <a:endParaRPr lang="pl-PL" sz="1800">
              <a:latin typeface="Cambria"/>
            </a:endParaRPr>
          </a:p>
          <a:p>
            <a:pPr lvl="1">
              <a:buFont typeface="Wingdings" panose="020B0604020202020204" pitchFamily="34" charset="0"/>
              <a:buChar char="§"/>
            </a:pPr>
            <a:r>
              <a:rPr lang="pl-PL" sz="1800">
                <a:latin typeface="Cambria"/>
                <a:cs typeface="Calibri"/>
              </a:rPr>
              <a:t>Kędzierzyn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pl-PL" sz="1800">
                <a:latin typeface="Cambria"/>
                <a:cs typeface="Calibri"/>
              </a:rPr>
              <a:t>Seminarium w Opolu  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pl-PL" sz="1800">
                <a:latin typeface="Cambria"/>
                <a:cs typeface="Calibri"/>
              </a:rPr>
              <a:t>Jemielnica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pl-PL" sz="1800">
                <a:latin typeface="Cambria"/>
                <a:cs typeface="Calibri"/>
              </a:rPr>
              <a:t>Wrzoski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pl-PL" sz="1800">
                <a:latin typeface="Cambria"/>
                <a:cs typeface="Calibri"/>
              </a:rPr>
              <a:t>Opole</a:t>
            </a:r>
          </a:p>
          <a:p>
            <a:pPr marL="457200" lvl="1" indent="0">
              <a:buNone/>
            </a:pPr>
            <a:endParaRPr lang="pl-PL" dirty="0">
              <a:latin typeface="Calibri" panose="020F0502020204030204"/>
              <a:ea typeface="+mn-lt"/>
              <a:cs typeface="+mn-lt"/>
            </a:endParaRPr>
          </a:p>
        </p:txBody>
      </p:sp>
      <p:pic>
        <p:nvPicPr>
          <p:cNvPr id="5" name="Obraz 5" descr="Obraz zawierający rysunek, znak&#10;&#10;Opis wygenerowany przy bardzo wysokim poziomie pewności">
            <a:extLst>
              <a:ext uri="{FF2B5EF4-FFF2-40B4-BE49-F238E27FC236}">
                <a16:creationId xmlns:a16="http://schemas.microsoft.com/office/drawing/2014/main" id="{350D37C4-6579-48DB-8012-4FFC04C54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854" y="2522995"/>
            <a:ext cx="1038225" cy="1295400"/>
          </a:xfrm>
          <a:prstGeom prst="rect">
            <a:avLst/>
          </a:prstGeom>
        </p:spPr>
      </p:pic>
      <p:pic>
        <p:nvPicPr>
          <p:cNvPr id="6" name="Obraz 6" descr="Obraz zawierający osoba, budynek, zewnętrzne, grupa&#10;&#10;Opis wygenerowany przy bardzo wysokim poziomie pewności">
            <a:extLst>
              <a:ext uri="{FF2B5EF4-FFF2-40B4-BE49-F238E27FC236}">
                <a16:creationId xmlns:a16="http://schemas.microsoft.com/office/drawing/2014/main" id="{19C2B3AE-8EC4-4056-8579-BD7F2592F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655" y="144702"/>
            <a:ext cx="2743200" cy="2048256"/>
          </a:xfrm>
          <a:prstGeom prst="rect">
            <a:avLst/>
          </a:prstGeom>
        </p:spPr>
      </p:pic>
      <p:pic>
        <p:nvPicPr>
          <p:cNvPr id="7" name="Obraz 7" descr="Obraz zawierający wewnątrz, osoba, grupa, przód&#10;&#10;Opis wygenerowany przy bardzo wysokim poziomie pewności">
            <a:extLst>
              <a:ext uri="{FF2B5EF4-FFF2-40B4-BE49-F238E27FC236}">
                <a16:creationId xmlns:a16="http://schemas.microsoft.com/office/drawing/2014/main" id="{D09AE782-6680-41A8-9EED-0F1692A1F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162" y="150316"/>
            <a:ext cx="2743200" cy="2037030"/>
          </a:xfrm>
          <a:prstGeom prst="rect">
            <a:avLst/>
          </a:prstGeom>
        </p:spPr>
      </p:pic>
      <p:pic>
        <p:nvPicPr>
          <p:cNvPr id="8" name="Obraz 8" descr="Obraz zawierający osoba, zewnętrzne, grupa, budynek&#10;&#10;Opis wygenerowany przy bardzo wysokim poziomie pewności">
            <a:extLst>
              <a:ext uri="{FF2B5EF4-FFF2-40B4-BE49-F238E27FC236}">
                <a16:creationId xmlns:a16="http://schemas.microsoft.com/office/drawing/2014/main" id="{2F9BBB81-EF38-41EA-A142-9551AC41B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2670" y="131788"/>
            <a:ext cx="2743200" cy="2048256"/>
          </a:xfrm>
          <a:prstGeom prst="rect">
            <a:avLst/>
          </a:prstGeom>
        </p:spPr>
      </p:pic>
      <p:pic>
        <p:nvPicPr>
          <p:cNvPr id="9" name="Obraz 9" descr="Obraz zawierający osoba, wewnątrz, grupa, osoby&#10;&#10;Opis wygenerowany przy bardzo wysokim poziomie pewności">
            <a:extLst>
              <a:ext uri="{FF2B5EF4-FFF2-40B4-BE49-F238E27FC236}">
                <a16:creationId xmlns:a16="http://schemas.microsoft.com/office/drawing/2014/main" id="{C08C1E12-C707-4522-8319-7BEF0C85A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146" y="144703"/>
            <a:ext cx="2743200" cy="204825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D95239F-83D1-43A6-84E4-7CFC57FFD161}"/>
              </a:ext>
            </a:extLst>
          </p:cNvPr>
          <p:cNvSpPr txBox="1"/>
          <p:nvPr/>
        </p:nvSpPr>
        <p:spPr>
          <a:xfrm>
            <a:off x="6558366" y="4285281"/>
            <a:ext cx="3427707" cy="20749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500"/>
              </a:spcBef>
              <a:buFont typeface="Wingdings"/>
              <a:buChar char="§"/>
            </a:pPr>
            <a:r>
              <a:rPr lang="pl-PL">
                <a:latin typeface="Cambria"/>
              </a:rPr>
              <a:t>Głogówek</a:t>
            </a:r>
          </a:p>
          <a:p>
            <a:pPr marL="285750" indent="-285750" algn="l">
              <a:spcBef>
                <a:spcPts val="500"/>
              </a:spcBef>
              <a:buFont typeface="Wingdings"/>
              <a:buChar char="§"/>
            </a:pPr>
            <a:r>
              <a:rPr lang="pl-PL">
                <a:latin typeface="Cambria"/>
                <a:cs typeface="Calibri"/>
              </a:rPr>
              <a:t>Krapkowice</a:t>
            </a:r>
          </a:p>
          <a:p>
            <a:pPr marL="285750" indent="-285750">
              <a:spcBef>
                <a:spcPts val="500"/>
              </a:spcBef>
              <a:buFont typeface="Wingdings"/>
              <a:buChar char="§"/>
            </a:pPr>
            <a:r>
              <a:rPr lang="pl-PL">
                <a:latin typeface="Cambria"/>
                <a:cs typeface="Calibri"/>
              </a:rPr>
              <a:t>Prudnik</a:t>
            </a:r>
          </a:p>
          <a:p>
            <a:pPr marL="285750" indent="-285750">
              <a:spcBef>
                <a:spcPts val="500"/>
              </a:spcBef>
              <a:buFont typeface="Wingdings"/>
              <a:buChar char="§"/>
            </a:pPr>
            <a:r>
              <a:rPr lang="pl-PL">
                <a:latin typeface="Cambria"/>
                <a:cs typeface="Calibri"/>
              </a:rPr>
              <a:t>Jełowa</a:t>
            </a:r>
          </a:p>
          <a:p>
            <a:pPr marL="285750" indent="-285750">
              <a:spcBef>
                <a:spcPts val="500"/>
              </a:spcBef>
              <a:buFont typeface="Wingdings"/>
              <a:buChar char="§"/>
            </a:pPr>
            <a:r>
              <a:rPr lang="pl-PL">
                <a:latin typeface="Cambria"/>
                <a:cs typeface="Calibri"/>
              </a:rPr>
              <a:t>Głubczyce</a:t>
            </a:r>
          </a:p>
          <a:p>
            <a:pPr marL="285750" indent="-285750">
              <a:spcBef>
                <a:spcPts val="500"/>
              </a:spcBef>
              <a:buFont typeface="Wingdings"/>
              <a:buChar char="§"/>
            </a:pPr>
            <a:r>
              <a:rPr lang="pl-PL">
                <a:latin typeface="Cambria"/>
                <a:cs typeface="Calibri"/>
              </a:rPr>
              <a:t>Zawadzkie</a:t>
            </a:r>
            <a:endParaRPr lang="pl-PL" dirty="0">
              <a:latin typeface="Cambri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116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18731F-7C22-4625-BBCE-F08E6A49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134" y="153989"/>
            <a:ext cx="4485861" cy="11065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u="sng">
                <a:latin typeface="Harrington"/>
              </a:rPr>
              <a:t>Akt po</a:t>
            </a:r>
            <a:r>
              <a:rPr lang="en-US" sz="3200" u="sng">
                <a:latin typeface="Harrington"/>
              </a:rPr>
              <a:t>ś</a:t>
            </a:r>
            <a:r>
              <a:rPr lang="en-US" sz="3600" b="1" u="sng">
                <a:latin typeface="Harrington"/>
              </a:rPr>
              <a:t>wi</a:t>
            </a:r>
            <a:r>
              <a:rPr lang="en-US" sz="3200" u="sng">
                <a:latin typeface="Harrington"/>
              </a:rPr>
              <a:t>ę</a:t>
            </a:r>
            <a:r>
              <a:rPr lang="en-US" sz="3600" b="1" u="sng">
                <a:latin typeface="Harrington"/>
              </a:rPr>
              <a:t>cenia si</a:t>
            </a:r>
            <a:r>
              <a:rPr lang="en-US" sz="3200" u="sng">
                <a:latin typeface="Harrington"/>
              </a:rPr>
              <a:t>ę</a:t>
            </a:r>
            <a:r>
              <a:rPr lang="en-US" sz="3600" b="1" u="sng" dirty="0">
                <a:latin typeface="Harrington"/>
              </a:rPr>
              <a:t> </a:t>
            </a:r>
            <a:r>
              <a:rPr lang="en-US" sz="3200" u="sng">
                <a:latin typeface="Harrington"/>
              </a:rPr>
              <a:t>ś</a:t>
            </a:r>
            <a:r>
              <a:rPr lang="en-US" sz="3600" b="1" u="sng">
                <a:latin typeface="Harrington"/>
              </a:rPr>
              <a:t>w. Józefow</a:t>
            </a:r>
            <a:r>
              <a:rPr lang="en-US" sz="3600" b="1">
                <a:latin typeface="Harrington"/>
              </a:rPr>
              <a:t>i </a:t>
            </a:r>
            <a:endParaRPr lang="pl-PL" sz="3600"/>
          </a:p>
        </p:txBody>
      </p:sp>
      <p:pic>
        <p:nvPicPr>
          <p:cNvPr id="5" name="Obraz 5" descr="Obraz zawierający osoba, wewnątrz, mężczyzna, kobieta&#10;&#10;Opis wygenerowany przy bardzo wysokim poziomie pewności">
            <a:extLst>
              <a:ext uri="{FF2B5EF4-FFF2-40B4-BE49-F238E27FC236}">
                <a16:creationId xmlns:a16="http://schemas.microsoft.com/office/drawing/2014/main" id="{F8CDB330-3930-4B12-8B11-9FE88BFB99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9043" r="-2" b="9041"/>
          <a:stretch/>
        </p:blipFill>
        <p:spPr>
          <a:xfrm>
            <a:off x="1" y="10"/>
            <a:ext cx="6865165" cy="6857990"/>
          </a:xfrm>
          <a:custGeom>
            <a:avLst/>
            <a:gdLst/>
            <a:ahLst/>
            <a:cxnLst/>
            <a:rect l="l" t="t" r="r" b="b"/>
            <a:pathLst>
              <a:path w="6865165" h="6858000">
                <a:moveTo>
                  <a:pt x="0" y="0"/>
                </a:moveTo>
                <a:lnTo>
                  <a:pt x="6865165" y="0"/>
                </a:lnTo>
                <a:lnTo>
                  <a:pt x="6859621" y="22952"/>
                </a:lnTo>
                <a:cubicBezTo>
                  <a:pt x="6623056" y="1069835"/>
                  <a:pt x="6492240" y="2220824"/>
                  <a:pt x="6492240" y="3429001"/>
                </a:cubicBezTo>
                <a:cubicBezTo>
                  <a:pt x="6492240" y="4637179"/>
                  <a:pt x="6623056" y="5788167"/>
                  <a:pt x="6859621" y="6835050"/>
                </a:cubicBezTo>
                <a:lnTo>
                  <a:pt x="68651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43DECB6-85D1-4DD6-80B2-FDBB2AA26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7258" y="1390786"/>
            <a:ext cx="4744166" cy="48841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algn="ctr"/>
            <a:endParaRPr lang="en-US" sz="1500" b="1" dirty="0">
              <a:latin typeface="Cambria"/>
            </a:endParaRPr>
          </a:p>
          <a:p>
            <a:pPr marL="0" indent="0" algn="ctr">
              <a:buNone/>
            </a:pPr>
            <a:r>
              <a:rPr lang="en-US" sz="1600" b="1">
                <a:latin typeface="Cambria"/>
              </a:rPr>
              <a:t>Święty Józefie, mój najmilszy Ojcze, po Jezusie i Maryi najdroższy mojemu sercu, Tobie się powierzam i oddaję, jak powierzyli się Twej opiece Boży Syn i Jego Przeczysta Matka. Przyjmij mnie za swoje dziecko, bo ja na całe życie obieram Cię za Ojca, Opiekuna, Obrońcę i Przewodnika mej duszy. O mój najlepszy Ojcze, święty Józefie, prowadź mnie prostą drogą do Jezusa i Maryi. Naucz mnie kochać wszystkich czystą miłością i być gotowym do poświęceń dla bliźnich. Naucz walczyć z pokusami ciała, świata i szatana, i znosić w cichości każdy krzyż, jaki mnie spotka. Naucz pokory i posłuszeństwa woli Bożej. O najdroższy święty Józefie, bądź Piastunem mej duszy, odkupionej Krwią Chrystusa. Czuwaj nade mną, jak strzegłeś Dzieciątka Jezus, a ja Ci przyrzekam wierność, miłość i całkowite posłuszeństwo, bo ufam, że za Twym wstawiennictwem będę zbawiony. Nie patrz na moją nędzę, ale dla miłości Jezusa i Maryi przyjmij mnie pod swą ojcowską opiekę.</a:t>
            </a:r>
            <a:r>
              <a:rPr lang="en-US" sz="1600" b="1" dirty="0">
                <a:solidFill>
                  <a:srgbClr val="00B0F0"/>
                </a:solidFill>
                <a:latin typeface="Cambria"/>
              </a:rPr>
              <a:t> </a:t>
            </a:r>
            <a:r>
              <a:rPr lang="en-US" sz="1600" b="1">
                <a:solidFill>
                  <a:srgbClr val="00B0F0"/>
                </a:solidFill>
                <a:latin typeface="Cambria"/>
              </a:rPr>
              <a:t>Amen. </a:t>
            </a:r>
            <a:endParaRPr lang="en-US" sz="1600" b="1">
              <a:solidFill>
                <a:srgbClr val="00B0F0"/>
              </a:solidFill>
              <a:latin typeface="Cambria"/>
              <a:cs typeface="Calibri" panose="020F0502020204030204"/>
            </a:endParaRPr>
          </a:p>
          <a:p>
            <a:pPr algn="ctr"/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0685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osoba, mężczyzna, zdjęcie, stojące&#10;&#10;Opis wygenerowany przy bardzo wysokim poziomie pewności">
            <a:extLst>
              <a:ext uri="{FF2B5EF4-FFF2-40B4-BE49-F238E27FC236}">
                <a16:creationId xmlns:a16="http://schemas.microsoft.com/office/drawing/2014/main" id="{43D5662D-8864-498F-84D7-E3C5905CD2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8158" r="282" b="-1"/>
          <a:stretch/>
        </p:blipFill>
        <p:spPr>
          <a:xfrm>
            <a:off x="1007" y="10"/>
            <a:ext cx="6324601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26C490-BA92-42EA-9E7E-29DBE94FE5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51321" y="1382165"/>
            <a:ext cx="5140399" cy="3047946"/>
          </a:xfr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0"/>
            <a:endParaRPr lang="en-US" sz="1800">
              <a:solidFill>
                <a:srgbClr val="000000"/>
              </a:solidFill>
            </a:endParaRPr>
          </a:p>
          <a:p>
            <a:pPr marL="0"/>
            <a:endParaRPr lang="en-US" sz="1800">
              <a:solidFill>
                <a:srgbClr val="000000"/>
              </a:solidFill>
            </a:endParaRPr>
          </a:p>
          <a:p>
            <a:pPr marL="0"/>
            <a:endParaRPr lang="en-US" sz="1800">
              <a:solidFill>
                <a:srgbClr val="000000"/>
              </a:solidFill>
            </a:endParaRPr>
          </a:p>
          <a:p>
            <a:pPr marL="0"/>
            <a:endParaRPr lang="en-US" sz="1800">
              <a:solidFill>
                <a:srgbClr val="000000"/>
              </a:solidFill>
            </a:endParaRPr>
          </a:p>
          <a:p>
            <a:pPr marL="0"/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</a:rPr>
              <a:t>Bibliografia:</a:t>
            </a:r>
            <a:endParaRPr lang="en-US" sz="1800">
              <a:solidFill>
                <a:srgbClr val="000000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</a:rPr>
              <a:t>Internet :</a:t>
            </a: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en-US" sz="1800" dirty="0">
                <a:solidFill>
                  <a:srgbClr val="000000"/>
                </a:solidFill>
                <a:hlinkClick r:id="rId4"/>
              </a:rPr>
              <a:t>www.google.pl</a:t>
            </a:r>
            <a:r>
              <a:rPr lang="en-US" sz="1800">
                <a:solidFill>
                  <a:srgbClr val="000000"/>
                </a:solidFill>
              </a:rPr>
              <a:t>, </a:t>
            </a:r>
            <a:endParaRPr lang="en-US" sz="1800">
              <a:solidFill>
                <a:srgbClr val="000000"/>
              </a:solidFill>
              <a:cs typeface="Calibri" panose="020F0502020204030204"/>
            </a:endParaRP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en-US" sz="1800" dirty="0">
                <a:solidFill>
                  <a:srgbClr val="000000"/>
                </a:solidFill>
                <a:hlinkClick r:id="rId5"/>
              </a:rPr>
              <a:t>www.bractwoswietegojozefa.pl</a:t>
            </a:r>
            <a:r>
              <a:rPr lang="en-US" sz="1800">
                <a:solidFill>
                  <a:srgbClr val="000000"/>
                </a:solidFill>
              </a:rPr>
              <a:t>,</a:t>
            </a:r>
            <a:endParaRPr lang="en-US" sz="1800">
              <a:solidFill>
                <a:srgbClr val="000000"/>
              </a:solidFill>
              <a:cs typeface="Calibri" panose="020F0502020204030204"/>
            </a:endParaRP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en-US" sz="1800" dirty="0">
                <a:ea typeface="+mn-lt"/>
                <a:cs typeface="+mn-lt"/>
                <a:hlinkClick r:id="rId6"/>
              </a:rPr>
              <a:t>https://www.facebook.com/bractwoswietegojozefa</a:t>
            </a:r>
            <a:endParaRPr lang="en-US" sz="1800" dirty="0">
              <a:solidFill>
                <a:srgbClr val="000000"/>
              </a:solidFill>
              <a:cs typeface="Calibri"/>
            </a:endParaRPr>
          </a:p>
          <a:p>
            <a:pPr marL="0"/>
            <a:endParaRPr lang="en-US" sz="1800" dirty="0">
              <a:solidFill>
                <a:srgbClr val="000000"/>
              </a:solidFill>
              <a:cs typeface="Calibri"/>
            </a:endParaRPr>
          </a:p>
          <a:p>
            <a:endParaRPr lang="en-US" sz="1800">
              <a:solidFill>
                <a:srgbClr val="000000"/>
              </a:solidFill>
              <a:cs typeface="Calibri" panose="020F0502020204030204"/>
            </a:endParaRPr>
          </a:p>
          <a:p>
            <a:endParaRPr lang="en-US" sz="1800">
              <a:solidFill>
                <a:srgbClr val="000000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1385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4" descr="Obraz zawierający osoba, mężczyzna, stojące, trzymający&#10;&#10;Opis wygenerowany przy bardzo wysokim poziomie pewności">
            <a:extLst>
              <a:ext uri="{FF2B5EF4-FFF2-40B4-BE49-F238E27FC236}">
                <a16:creationId xmlns:a16="http://schemas.microsoft.com/office/drawing/2014/main" id="{C852CC30-5B92-4C6D-93D1-3A9E7AE08A4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22594" t="377" r="27761" b="-377"/>
          <a:stretch/>
        </p:blipFill>
        <p:spPr>
          <a:xfrm>
            <a:off x="-11909" y="10"/>
            <a:ext cx="6334362" cy="685806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5472F6-0B5D-4CE1-9289-F92B4B5FE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710" y="311795"/>
            <a:ext cx="346141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000000"/>
                </a:solidFill>
                <a:latin typeface="Harrington"/>
              </a:rPr>
              <a:t>Spis tre</a:t>
            </a:r>
            <a:r>
              <a:rPr lang="en-US" sz="3600">
                <a:solidFill>
                  <a:srgbClr val="000000"/>
                </a:solidFill>
                <a:latin typeface="Harrington"/>
              </a:rPr>
              <a:t>ś</a:t>
            </a:r>
            <a:r>
              <a:rPr lang="en-US" b="1">
                <a:solidFill>
                  <a:srgbClr val="000000"/>
                </a:solidFill>
                <a:latin typeface="Harrington"/>
              </a:rPr>
              <a:t>ci: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97FAE7C-C083-4453-9F41-B6E268789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5069" y="2074423"/>
            <a:ext cx="5314457" cy="3848691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Cambria"/>
              </a:rPr>
              <a:t>1. </a:t>
            </a:r>
            <a:r>
              <a:rPr lang="pl-PL" sz="2400">
                <a:solidFill>
                  <a:srgbClr val="000000"/>
                </a:solidFill>
                <a:latin typeface="Cambria"/>
              </a:rPr>
              <a:t>Wprowadzenie i cele</a:t>
            </a:r>
            <a:endParaRPr lang="pl-PL" sz="2400">
              <a:latin typeface="Cambria"/>
              <a:cs typeface="Calibri"/>
            </a:endParaRPr>
          </a:p>
          <a:p>
            <a:pPr marL="0" indent="0">
              <a:buNone/>
            </a:pPr>
            <a:r>
              <a:rPr lang="pl-PL" sz="2400">
                <a:solidFill>
                  <a:srgbClr val="000000"/>
                </a:solidFill>
                <a:latin typeface="Cambria"/>
              </a:rPr>
              <a:t>2. Historia</a:t>
            </a:r>
            <a:endParaRPr lang="pl-PL" sz="2400">
              <a:solidFill>
                <a:srgbClr val="000000"/>
              </a:solidFill>
              <a:latin typeface="Cambria"/>
              <a:cs typeface="Calibri" panose="020F0502020204030204"/>
            </a:endParaRPr>
          </a:p>
          <a:p>
            <a:pPr marL="0" indent="0">
              <a:buNone/>
            </a:pPr>
            <a:r>
              <a:rPr lang="pl-PL" sz="2400">
                <a:solidFill>
                  <a:srgbClr val="000000"/>
                </a:solidFill>
                <a:latin typeface="Cambria"/>
              </a:rPr>
              <a:t>3. Dekret erygujący - założeniowy</a:t>
            </a:r>
            <a:endParaRPr lang="pl-PL" sz="2400">
              <a:solidFill>
                <a:srgbClr val="000000"/>
              </a:solidFill>
              <a:latin typeface="Cambria"/>
              <a:cs typeface="Calibri" panose="020F0502020204030204"/>
            </a:endParaRPr>
          </a:p>
          <a:p>
            <a:pPr marL="0" indent="0">
              <a:buNone/>
            </a:pPr>
            <a:r>
              <a:rPr lang="pl-PL" sz="2400">
                <a:solidFill>
                  <a:srgbClr val="000000"/>
                </a:solidFill>
                <a:latin typeface="Cambria"/>
              </a:rPr>
              <a:t>4. Statut</a:t>
            </a:r>
            <a:endParaRPr lang="pl-PL" sz="2400">
              <a:solidFill>
                <a:srgbClr val="000000"/>
              </a:solidFill>
              <a:latin typeface="Cambria"/>
              <a:cs typeface="Calibri" panose="020F0502020204030204"/>
            </a:endParaRPr>
          </a:p>
          <a:p>
            <a:pPr marL="0" indent="0">
              <a:buNone/>
            </a:pPr>
            <a:r>
              <a:rPr lang="pl-PL" sz="2400">
                <a:solidFill>
                  <a:srgbClr val="000000"/>
                </a:solidFill>
                <a:latin typeface="Cambria"/>
              </a:rPr>
              <a:t>5. Kapituła</a:t>
            </a:r>
            <a:endParaRPr lang="pl-PL" sz="2400">
              <a:solidFill>
                <a:srgbClr val="000000"/>
              </a:solidFill>
              <a:latin typeface="Cambria"/>
              <a:cs typeface="Calibri" panose="020F0502020204030204"/>
            </a:endParaRPr>
          </a:p>
          <a:p>
            <a:pPr marL="0" indent="0">
              <a:buNone/>
            </a:pPr>
            <a:r>
              <a:rPr lang="pl-PL" sz="2400">
                <a:solidFill>
                  <a:srgbClr val="000000"/>
                </a:solidFill>
                <a:latin typeface="Cambria"/>
              </a:rPr>
              <a:t>6. Rejony spotkań formacyjnych</a:t>
            </a:r>
            <a:endParaRPr lang="pl-PL" sz="2400">
              <a:solidFill>
                <a:srgbClr val="000000"/>
              </a:solidFill>
              <a:latin typeface="Cambria"/>
              <a:cs typeface="Calibri" panose="020F0502020204030204"/>
            </a:endParaRPr>
          </a:p>
          <a:p>
            <a:pPr marL="0" indent="0">
              <a:buNone/>
            </a:pPr>
            <a:r>
              <a:rPr lang="pl-PL" sz="2400">
                <a:solidFill>
                  <a:srgbClr val="000000"/>
                </a:solidFill>
                <a:latin typeface="Cambria"/>
              </a:rPr>
              <a:t>7. Akt poświęcenia się św. Józefowi</a:t>
            </a:r>
            <a:endParaRPr lang="pl-PL" sz="2400">
              <a:solidFill>
                <a:srgbClr val="000000"/>
              </a:solidFill>
              <a:latin typeface="Cambria"/>
              <a:cs typeface="Calibri" panose="020F0502020204030204"/>
            </a:endParaRPr>
          </a:p>
          <a:p>
            <a:pPr marL="0" indent="0">
              <a:buNone/>
            </a:pPr>
            <a:r>
              <a:rPr lang="pl-PL" sz="2400">
                <a:solidFill>
                  <a:srgbClr val="000000"/>
                </a:solidFill>
                <a:latin typeface="Cambria"/>
              </a:rPr>
              <a:t>8. Bibliografia</a:t>
            </a:r>
            <a:endParaRPr lang="pl-PL" sz="2400">
              <a:solidFill>
                <a:srgbClr val="000000"/>
              </a:solidFill>
              <a:latin typeface="Cambria"/>
              <a:cs typeface="Calibri" panose="020F0502020204030204"/>
            </a:endParaRPr>
          </a:p>
          <a:p>
            <a:pPr marL="0"/>
            <a:endParaRPr lang="en-US" sz="1800">
              <a:solidFill>
                <a:srgbClr val="000000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1373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7A0AB2-A45C-4027-91CC-A4CB6AEC7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109" y="2815003"/>
            <a:ext cx="4001225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>
                <a:latin typeface="Harrington"/>
              </a:rPr>
              <a:t>WPROWADZENIE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622C42-1310-4776-869A-394020C45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352" y="4033761"/>
            <a:ext cx="11928458" cy="28218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pl-PL" sz="2400" b="1">
                <a:latin typeface="Cambria"/>
                <a:ea typeface="Cambria"/>
              </a:rPr>
              <a:t>Bractwo jest wspólnotą modlitewno-apostolską</a:t>
            </a:r>
            <a:r>
              <a:rPr lang="pl-PL" sz="2400">
                <a:latin typeface="Cambria"/>
                <a:ea typeface="Cambria"/>
              </a:rPr>
              <a:t>, która:</a:t>
            </a:r>
            <a:endParaRPr lang="pl-PL" sz="2400">
              <a:latin typeface="Cambria"/>
              <a:ea typeface="Cambria"/>
              <a:cs typeface="Calibri" panose="020F0502020204030204"/>
            </a:endParaRPr>
          </a:p>
          <a:p>
            <a:pPr marL="457200" indent="-457200" algn="ctr">
              <a:buAutoNum type="arabicPeriod"/>
            </a:pPr>
            <a:r>
              <a:rPr lang="pl-PL" sz="2400">
                <a:latin typeface="Cambria"/>
                <a:ea typeface="Cambria"/>
              </a:rPr>
              <a:t> zrzesza mężczyzn (duchownych oraz świeckich),</a:t>
            </a:r>
            <a:endParaRPr lang="pl-PL" sz="2400">
              <a:latin typeface="Cambria"/>
              <a:ea typeface="Cambria"/>
              <a:cs typeface="Calibri" panose="020F0502020204030204"/>
            </a:endParaRPr>
          </a:p>
          <a:p>
            <a:pPr marL="457200" indent="-457200" algn="ctr">
              <a:buAutoNum type="arabicPeriod"/>
            </a:pPr>
            <a:r>
              <a:rPr lang="pl-PL" sz="2400" dirty="0">
                <a:latin typeface="Cambria"/>
                <a:ea typeface="Cambria"/>
              </a:rPr>
              <a:t> </a:t>
            </a:r>
            <a:r>
              <a:rPr lang="pl-PL" sz="2400">
                <a:latin typeface="Cambria"/>
                <a:ea typeface="Cambria"/>
              </a:rPr>
              <a:t>którą łączy troska o własną formację, jak i o zbawienie środowiska, w którym członkowie żyją oraz pracują. </a:t>
            </a:r>
            <a:endParaRPr lang="pl-PL" sz="2400">
              <a:latin typeface="Cambria"/>
              <a:ea typeface="Cambria"/>
              <a:cs typeface="Calibri" panose="020F0502020204030204"/>
            </a:endParaRPr>
          </a:p>
        </p:txBody>
      </p:sp>
      <p:pic>
        <p:nvPicPr>
          <p:cNvPr id="5" name="Obraz 5" descr="Obraz zawierający osoba, wewnątrz, stół, używanie&#10;&#10;Opis wygenerowany przy bardzo wysokim poziomie pewności">
            <a:extLst>
              <a:ext uri="{FF2B5EF4-FFF2-40B4-BE49-F238E27FC236}">
                <a16:creationId xmlns:a16="http://schemas.microsoft.com/office/drawing/2014/main" id="{56DDAAC9-2AED-45B0-AC49-3C00BF1209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0190" b="20245"/>
          <a:stretch/>
        </p:blipFill>
        <p:spPr>
          <a:xfrm>
            <a:off x="2232" y="2443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9439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6A91E4D-5420-484A-94C2-D299C6E9B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370" y="2810363"/>
            <a:ext cx="4372707" cy="15377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00B0F0"/>
                </a:solidFill>
                <a:latin typeface="Harrington"/>
                <a:ea typeface="Cambria"/>
              </a:rPr>
              <a:t>Bractwo  stawia sobie</a:t>
            </a:r>
            <a:endParaRPr lang="pl-PL" b="1">
              <a:solidFill>
                <a:srgbClr val="00B0F0"/>
              </a:solidFill>
              <a:latin typeface="Harrington"/>
              <a:ea typeface="Cambria"/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b="1">
                <a:solidFill>
                  <a:srgbClr val="00B0F0"/>
                </a:solidFill>
                <a:latin typeface="Harrington"/>
                <a:ea typeface="Cambria"/>
              </a:rPr>
              <a:t> za cel główny uświęcenie członków:</a:t>
            </a:r>
            <a:endParaRPr lang="pl-PL" b="1">
              <a:solidFill>
                <a:srgbClr val="00B0F0"/>
              </a:solidFill>
              <a:latin typeface="Harrington"/>
              <a:ea typeface="Cambria"/>
              <a:cs typeface="Calibri" panose="020F0502020204030204"/>
            </a:endParaRPr>
          </a:p>
          <a:p>
            <a:pPr algn="ctr"/>
            <a:endParaRPr lang="en-US" b="1" dirty="0">
              <a:solidFill>
                <a:srgbClr val="00B0F0"/>
              </a:solidFill>
              <a:latin typeface="Harrington"/>
              <a:ea typeface="Cambria"/>
              <a:cs typeface="Calibri" panose="020F0502020204030204"/>
            </a:endParaRPr>
          </a:p>
          <a:p>
            <a:pPr algn="ctr"/>
            <a:endParaRPr lang="en-US" dirty="0">
              <a:latin typeface="Cambria"/>
              <a:ea typeface="Cambria"/>
              <a:cs typeface="+mn-lt"/>
            </a:endParaRPr>
          </a:p>
          <a:p>
            <a:endParaRPr lang="pl-PL" dirty="0">
              <a:cs typeface="Calibri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9A7B2F4-7B50-4006-988E-138579AC3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6509" y="289902"/>
            <a:ext cx="7608076" cy="62504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3200" b="1">
                <a:latin typeface="Harrington"/>
                <a:ea typeface="Cambria"/>
              </a:rPr>
              <a:t>Cele formacyjne Bractwa: </a:t>
            </a:r>
            <a:endParaRPr lang="pl-PL" sz="3200" b="1">
              <a:latin typeface="Harrington"/>
              <a:ea typeface="Cambria"/>
              <a:cs typeface="Calibri" panose="020F0502020204030204"/>
            </a:endParaRPr>
          </a:p>
          <a:p>
            <a:pPr marL="457200" indent="-457200" algn="ctr"/>
            <a:r>
              <a:rPr lang="pl-PL">
                <a:latin typeface="Cambria"/>
                <a:ea typeface="Cambria"/>
              </a:rPr>
              <a:t>formowanie członków do dojrzałego</a:t>
            </a:r>
            <a:endParaRPr lang="pl-PL" dirty="0">
              <a:latin typeface="Calibri" panose="020F0502020204030204"/>
              <a:ea typeface="Cambria"/>
              <a:cs typeface="Calibri" panose="020F0502020204030204"/>
            </a:endParaRPr>
          </a:p>
          <a:p>
            <a:pPr marL="0" indent="0" algn="ctr">
              <a:buNone/>
            </a:pPr>
            <a:r>
              <a:rPr lang="pl-PL" dirty="0">
                <a:latin typeface="Cambria"/>
                <a:ea typeface="Cambria"/>
              </a:rPr>
              <a:t> </a:t>
            </a:r>
            <a:r>
              <a:rPr lang="pl-PL">
                <a:latin typeface="Cambria"/>
                <a:ea typeface="Cambria"/>
              </a:rPr>
              <a:t>realizowania powołania męża i ojca rodziny, (przypadku duchownych – pasterza </a:t>
            </a:r>
            <a:endParaRPr lang="pl-PL">
              <a:latin typeface="Calibri" panose="020F0502020204030204"/>
              <a:ea typeface="Cambria"/>
              <a:cs typeface="Calibri" panose="020F0502020204030204"/>
            </a:endParaRPr>
          </a:p>
          <a:p>
            <a:pPr marL="0" indent="0" algn="ctr">
              <a:buNone/>
            </a:pPr>
            <a:r>
              <a:rPr lang="pl-PL">
                <a:latin typeface="Cambria"/>
                <a:ea typeface="Cambria"/>
              </a:rPr>
              <a:t>i przewodnika wspólnoty </a:t>
            </a:r>
            <a:endParaRPr lang="pl-PL">
              <a:latin typeface="Calibri" panose="020F0502020204030204"/>
              <a:ea typeface="Cambria"/>
              <a:cs typeface="Calibri" panose="020F0502020204030204"/>
            </a:endParaRPr>
          </a:p>
          <a:p>
            <a:pPr marL="0" indent="0" algn="ctr">
              <a:buNone/>
            </a:pPr>
            <a:r>
              <a:rPr lang="pl-PL">
                <a:latin typeface="Cambria"/>
                <a:ea typeface="Cambria"/>
              </a:rPr>
              <a:t>wiernych), </a:t>
            </a:r>
            <a:endParaRPr lang="pl-PL">
              <a:ea typeface="+mn-lt"/>
              <a:cs typeface="+mn-lt"/>
            </a:endParaRPr>
          </a:p>
          <a:p>
            <a:pPr marL="457200" indent="-457200" algn="ctr"/>
            <a:r>
              <a:rPr lang="en-US">
                <a:latin typeface="Cambria"/>
                <a:ea typeface="Cambria"/>
              </a:rPr>
              <a:t>inspirowanie członków do gorliwej pracy </a:t>
            </a:r>
            <a:endParaRPr lang="pl-PL">
              <a:latin typeface="Calibri" panose="020F0502020204030204"/>
              <a:ea typeface="Cambria"/>
              <a:cs typeface="Calibri"/>
            </a:endParaRPr>
          </a:p>
          <a:p>
            <a:pPr marL="0" indent="0" algn="ctr">
              <a:buNone/>
            </a:pPr>
            <a:r>
              <a:rPr lang="en-US">
                <a:latin typeface="Cambria"/>
                <a:ea typeface="Cambria"/>
              </a:rPr>
              <a:t>apostolskiej </a:t>
            </a:r>
            <a:endParaRPr lang="pl-PL">
              <a:latin typeface="Calibri" panose="020F0502020204030204"/>
              <a:ea typeface="Cambria"/>
              <a:cs typeface="Calibri"/>
            </a:endParaRPr>
          </a:p>
          <a:p>
            <a:pPr marL="0" indent="0" algn="ctr">
              <a:buNone/>
            </a:pPr>
            <a:endParaRPr lang="en-US" dirty="0">
              <a:latin typeface="Cambria"/>
              <a:ea typeface="Cambria"/>
            </a:endParaRPr>
          </a:p>
          <a:p>
            <a:pPr marL="457200" indent="-457200" algn="ctr"/>
            <a:r>
              <a:rPr lang="en-US">
                <a:latin typeface="Cambria"/>
                <a:ea typeface="Cambria"/>
              </a:rPr>
              <a:t>pobudzanie członków do zaangażowania </a:t>
            </a:r>
            <a:endParaRPr lang="pl-PL">
              <a:latin typeface="Calibri" panose="020F0502020204030204"/>
              <a:ea typeface="Cambria"/>
              <a:cs typeface="Calibri"/>
            </a:endParaRPr>
          </a:p>
          <a:p>
            <a:pPr marL="0" indent="0" algn="ctr">
              <a:buNone/>
            </a:pPr>
            <a:r>
              <a:rPr lang="en-US">
                <a:latin typeface="Cambria"/>
                <a:ea typeface="Cambria"/>
              </a:rPr>
              <a:t>na rzecz dobra wspólnego w społeczeństwie.</a:t>
            </a:r>
            <a:endParaRPr lang="pl-PL">
              <a:cs typeface="Calibri"/>
            </a:endParaRPr>
          </a:p>
        </p:txBody>
      </p:sp>
      <p:pic>
        <p:nvPicPr>
          <p:cNvPr id="5" name="Obraz 5" descr="Obraz zawierający zdjęcie, kubek, zegar&#10;&#10;Opis wygenerowany przy bardzo wysokim poziomie pewności">
            <a:extLst>
              <a:ext uri="{FF2B5EF4-FFF2-40B4-BE49-F238E27FC236}">
                <a16:creationId xmlns:a16="http://schemas.microsoft.com/office/drawing/2014/main" id="{0382EC40-860D-4423-BA70-99531ED3C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468" y="107338"/>
            <a:ext cx="3014296" cy="278642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57B1B58-B863-40E4-A8AA-CA6361B87881}"/>
              </a:ext>
            </a:extLst>
          </p:cNvPr>
          <p:cNvSpPr txBox="1"/>
          <p:nvPr/>
        </p:nvSpPr>
        <p:spPr>
          <a:xfrm flipH="1">
            <a:off x="895350" y="4541228"/>
            <a:ext cx="3587260" cy="12629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latin typeface="Cambria"/>
                <a:ea typeface="Cambria"/>
              </a:rPr>
              <a:t> </a:t>
            </a:r>
            <a:r>
              <a:rPr lang="en-US" sz="2400" b="1">
                <a:latin typeface="Cambria"/>
                <a:ea typeface="Cambria"/>
              </a:rPr>
              <a:t>przez naśladowanie </a:t>
            </a:r>
            <a:endParaRPr lang="pl-PL" sz="2400">
              <a:latin typeface="Calibri" panose="020F0502020204030204"/>
              <a:ea typeface="Cambria"/>
              <a:cs typeface="Calibri" panose="020F0502020204030204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>
                <a:latin typeface="Cambria"/>
                <a:ea typeface="Cambria"/>
              </a:rPr>
              <a:t>św. Józefa </a:t>
            </a:r>
            <a:endParaRPr lang="pl-PL" sz="2400">
              <a:ea typeface="+mn-lt"/>
              <a:cs typeface="+mn-lt"/>
            </a:endParaRPr>
          </a:p>
          <a:p>
            <a:pPr marL="285750" indent="-285750" algn="ctr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9F4BDA0-6013-43EC-A5B2-6EE9F3231C8C}"/>
              </a:ext>
            </a:extLst>
          </p:cNvPr>
          <p:cNvSpPr txBox="1"/>
          <p:nvPr/>
        </p:nvSpPr>
        <p:spPr>
          <a:xfrm>
            <a:off x="958363" y="5548002"/>
            <a:ext cx="347002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dirty="0">
                <a:ea typeface="+mn-lt"/>
                <a:cs typeface="+mn-lt"/>
              </a:rPr>
              <a:t> </a:t>
            </a:r>
            <a:r>
              <a:rPr lang="en-US" sz="2400" b="1">
                <a:latin typeface="Cambria"/>
                <a:ea typeface="Cambria"/>
              </a:rPr>
              <a:t>modlitwę poprzez jego wstawiennictwo</a:t>
            </a:r>
            <a:r>
              <a:rPr lang="pl-PL" sz="2400"/>
              <a:t>,</a:t>
            </a:r>
            <a:r>
              <a:rPr lang="pl-PL" dirty="0"/>
              <a:t> </a:t>
            </a:r>
          </a:p>
        </p:txBody>
      </p:sp>
      <p:pic>
        <p:nvPicPr>
          <p:cNvPr id="9" name="Grafika 10" descr="Mężczyzna i kobieta">
            <a:extLst>
              <a:ext uri="{FF2B5EF4-FFF2-40B4-BE49-F238E27FC236}">
                <a16:creationId xmlns:a16="http://schemas.microsoft.com/office/drawing/2014/main" id="{403F3275-F573-4E5F-BDC4-90A6BAC77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2515" y="1996798"/>
            <a:ext cx="914400" cy="914400"/>
          </a:xfrm>
          <a:prstGeom prst="rect">
            <a:avLst/>
          </a:prstGeom>
        </p:spPr>
      </p:pic>
      <p:pic>
        <p:nvPicPr>
          <p:cNvPr id="11" name="Grafika 11" descr="Rozwój biznesu">
            <a:extLst>
              <a:ext uri="{FF2B5EF4-FFF2-40B4-BE49-F238E27FC236}">
                <a16:creationId xmlns:a16="http://schemas.microsoft.com/office/drawing/2014/main" id="{B35B48D5-C6E5-438F-A3A4-836724629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84986" y="3522784"/>
            <a:ext cx="1125415" cy="1125415"/>
          </a:xfrm>
          <a:prstGeom prst="rect">
            <a:avLst/>
          </a:prstGeom>
        </p:spPr>
      </p:pic>
      <p:pic>
        <p:nvPicPr>
          <p:cNvPr id="12" name="Grafika 12" descr="Połączenia">
            <a:extLst>
              <a:ext uri="{FF2B5EF4-FFF2-40B4-BE49-F238E27FC236}">
                <a16:creationId xmlns:a16="http://schemas.microsoft.com/office/drawing/2014/main" id="{347C6C1D-D825-49F6-9EB2-1BE8F340D1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20000" y="5609493"/>
            <a:ext cx="1230923" cy="1242646"/>
          </a:xfrm>
          <a:prstGeom prst="rect">
            <a:avLst/>
          </a:prstGeom>
        </p:spPr>
      </p:pic>
      <p:pic>
        <p:nvPicPr>
          <p:cNvPr id="15" name="Grafika 15" descr="Strzałka: lekko zakrzywiona">
            <a:extLst>
              <a:ext uri="{FF2B5EF4-FFF2-40B4-BE49-F238E27FC236}">
                <a16:creationId xmlns:a16="http://schemas.microsoft.com/office/drawing/2014/main" id="{B09D7D98-0540-4020-8F05-637ACC2ABC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5846" y="4085492"/>
            <a:ext cx="914400" cy="914400"/>
          </a:xfrm>
          <a:prstGeom prst="rect">
            <a:avLst/>
          </a:prstGeom>
        </p:spPr>
      </p:pic>
      <p:pic>
        <p:nvPicPr>
          <p:cNvPr id="16" name="Grafika 16" descr="Strzałka: lekko zakrzywiona">
            <a:extLst>
              <a:ext uri="{FF2B5EF4-FFF2-40B4-BE49-F238E27FC236}">
                <a16:creationId xmlns:a16="http://schemas.microsoft.com/office/drawing/2014/main" id="{072A1030-2FC4-47ED-BCE2-40E026D44C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615" y="55508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71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stół, żywność, siedzi, drewniane&#10;&#10;Opis wygenerowany przy bardzo wysokim poziomie pewności">
            <a:extLst>
              <a:ext uri="{FF2B5EF4-FFF2-40B4-BE49-F238E27FC236}">
                <a16:creationId xmlns:a16="http://schemas.microsoft.com/office/drawing/2014/main" id="{25E02A35-D090-4644-9AD0-676840F80F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6842" b="23684"/>
          <a:stretch/>
        </p:blipFill>
        <p:spPr>
          <a:xfrm>
            <a:off x="8529321" y="10"/>
            <a:ext cx="3662830" cy="3410386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C0AEDD9-655B-4AE8-94EA-989D44E84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00" y="112364"/>
            <a:ext cx="5193557" cy="67405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400" b="1">
                <a:latin typeface="Cambria"/>
                <a:ea typeface="Cambria"/>
              </a:rPr>
              <a:t>Wyznaczone cele modlitewne i formacyjne mogą być realizowane przy wypełnieniu stosownych obowiązków, które wyznacza się członkom Bractwa św. Józefa, a mianowicie:</a:t>
            </a:r>
            <a:endParaRPr lang="en-US" sz="1400" b="1">
              <a:latin typeface="Cambria"/>
              <a:ea typeface="Cambria"/>
              <a:cs typeface="Calibri"/>
            </a:endParaRPr>
          </a:p>
          <a:p>
            <a:r>
              <a:rPr lang="en-US" sz="1400" u="sng">
                <a:latin typeface="Cambria"/>
                <a:ea typeface="Cambria"/>
              </a:rPr>
              <a:t>otaczanie czcią św. Józefa</a:t>
            </a:r>
            <a:r>
              <a:rPr lang="en-US" sz="1400">
                <a:latin typeface="Cambria"/>
                <a:ea typeface="Cambria"/>
              </a:rPr>
              <a:t>: częste wzywanie jego wstawiennictwa, uroczyste celebrowanie oraz aktywne uczestnictwo w liturgii Uroczystości św. Józefa Oblubieńca NMP (19 marca) oraz wspomnienia św. Józefa Rzemieślnika (1 maja);</a:t>
            </a:r>
            <a:endParaRPr lang="en-US" sz="1400">
              <a:latin typeface="Cambria"/>
              <a:ea typeface="Cambria"/>
              <a:cs typeface="Calibri"/>
            </a:endParaRPr>
          </a:p>
          <a:p>
            <a:r>
              <a:rPr lang="en-US" sz="1400" u="sng">
                <a:latin typeface="Cambria"/>
                <a:ea typeface="Cambria"/>
              </a:rPr>
              <a:t>udział w nieustającej nowennie do św. Józefa </a:t>
            </a:r>
            <a:r>
              <a:rPr lang="en-US" sz="1400">
                <a:latin typeface="Cambria"/>
                <a:ea typeface="Cambria"/>
              </a:rPr>
              <a:t>w każdą środę poprzez odmówienie Litanii do św. Józefa lub jednej tajemnicy Różańca św., w rozważaniu której obecny jest św. Józef, oraz innej dowolnej modlitwy o łaskę szczęśliwej śmierci dla konających;</a:t>
            </a:r>
            <a:endParaRPr lang="en-US" sz="1400">
              <a:latin typeface="Cambria"/>
              <a:ea typeface="Cambria"/>
              <a:cs typeface="Calibri"/>
            </a:endParaRPr>
          </a:p>
          <a:p>
            <a:r>
              <a:rPr lang="en-US" sz="1400" u="sng">
                <a:latin typeface="Cambria"/>
                <a:ea typeface="Cambria"/>
              </a:rPr>
              <a:t>podjęcie w wyznaczonym każdemu ze członków dniu roku kalendarzowego modlitwy przez wstawiennictwo św. Józefa w intencji rodzin</a:t>
            </a:r>
            <a:r>
              <a:rPr lang="en-US" sz="1400">
                <a:latin typeface="Cambria"/>
                <a:ea typeface="Cambria"/>
              </a:rPr>
              <a:t>;</a:t>
            </a:r>
            <a:endParaRPr lang="en-US" sz="1400">
              <a:latin typeface="Cambria"/>
              <a:ea typeface="Cambria"/>
              <a:cs typeface="Calibri"/>
            </a:endParaRPr>
          </a:p>
          <a:p>
            <a:r>
              <a:rPr lang="en-US" sz="1400" u="sng">
                <a:latin typeface="Cambria"/>
                <a:ea typeface="Cambria"/>
              </a:rPr>
              <a:t>troska o wizerunki św. Józefa w parafii</a:t>
            </a:r>
            <a:r>
              <a:rPr lang="en-US" sz="1400">
                <a:latin typeface="Cambria"/>
                <a:ea typeface="Cambria"/>
              </a:rPr>
              <a:t>;</a:t>
            </a:r>
            <a:endParaRPr lang="en-US" sz="1400">
              <a:latin typeface="Cambria"/>
              <a:ea typeface="Cambria"/>
              <a:cs typeface="Calibri"/>
            </a:endParaRPr>
          </a:p>
          <a:p>
            <a:r>
              <a:rPr lang="en-US" sz="1400" u="sng">
                <a:latin typeface="Cambria"/>
                <a:ea typeface="Cambria"/>
              </a:rPr>
              <a:t>podejmowanie nieustannej wewnętrznej pracy nad sobą</a:t>
            </a:r>
            <a:r>
              <a:rPr lang="en-US" sz="1400">
                <a:latin typeface="Cambria"/>
                <a:ea typeface="Cambria"/>
              </a:rPr>
              <a:t>, starań o wierne zachowywanie w prywatnym życiu wskazań Ewangelii, gorliwe życie sakramentalne oraz codzienne ćwiczenia się w pokorze, pobożności i miłości bliźniego;</a:t>
            </a:r>
            <a:endParaRPr lang="en-US" sz="1400">
              <a:latin typeface="Cambria"/>
              <a:ea typeface="Cambria"/>
              <a:cs typeface="Calibri"/>
            </a:endParaRPr>
          </a:p>
          <a:p>
            <a:r>
              <a:rPr lang="en-US" sz="1400" u="sng">
                <a:latin typeface="Cambria"/>
                <a:ea typeface="Cambria"/>
              </a:rPr>
              <a:t>udział we Mszach Św. Wotywnych o św. Józefie</a:t>
            </a:r>
            <a:r>
              <a:rPr lang="en-US" sz="1400">
                <a:latin typeface="Cambria"/>
                <a:ea typeface="Cambria"/>
              </a:rPr>
              <a:t> odprawianych w poszczególnych okresach roku liturgicznego oraz w następujących po niej spotkaniach formacyjnych w swoim kościele parafialnym lub w innym kościele wyznaczonym przez biskupa opolskiego;</a:t>
            </a:r>
            <a:endParaRPr lang="en-US" sz="1400">
              <a:latin typeface="Cambria"/>
              <a:ea typeface="Cambria"/>
              <a:cs typeface="Calibri"/>
            </a:endParaRPr>
          </a:p>
          <a:p>
            <a:r>
              <a:rPr lang="en-US" sz="1400" u="sng">
                <a:latin typeface="Cambria"/>
                <a:ea typeface="Cambria"/>
              </a:rPr>
              <a:t>świadczenia wzajemnej pomocy duchowej i materialnej</a:t>
            </a:r>
            <a:r>
              <a:rPr lang="en-US" sz="1400">
                <a:latin typeface="Cambria"/>
                <a:ea typeface="Cambria"/>
              </a:rPr>
              <a:t> innym członkom Bractwa i inne.</a:t>
            </a:r>
          </a:p>
        </p:txBody>
      </p:sp>
      <p:pic>
        <p:nvPicPr>
          <p:cNvPr id="7" name="Obraz 7" descr="Obraz zawierający stół, wewnątrz, żywność, siedzi&#10;&#10;Opis wygenerowany przy bardzo wysokim poziomie pewności">
            <a:extLst>
              <a:ext uri="{FF2B5EF4-FFF2-40B4-BE49-F238E27FC236}">
                <a16:creationId xmlns:a16="http://schemas.microsoft.com/office/drawing/2014/main" id="{8A9D0C19-2E59-4EC1-B47D-D402C0D924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" r="19577" b="1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Obraz 9" descr="Obraz zawierający osoba, ręka, wewnątrz, trzymający&#10;&#10;Opis wygenerowany przy bardzo wysokim poziomie pewności">
            <a:extLst>
              <a:ext uri="{FF2B5EF4-FFF2-40B4-BE49-F238E27FC236}">
                <a16:creationId xmlns:a16="http://schemas.microsoft.com/office/drawing/2014/main" id="{53B3E2E5-F546-4504-A635-DAF0C78ECC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79" r="21414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2127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az 45" descr="Obraz zawierający osoba, stojące, mężczyzna, wewnątrz&#10;&#10;Opis wygenerowany przy bardzo wysokim poziomie pewności">
            <a:extLst>
              <a:ext uri="{FF2B5EF4-FFF2-40B4-BE49-F238E27FC236}">
                <a16:creationId xmlns:a16="http://schemas.microsoft.com/office/drawing/2014/main" id="{F7E47F67-806B-4922-96FA-3E5D457BEF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9054" r="21264" b="-1"/>
          <a:stretch/>
        </p:blipFill>
        <p:spPr>
          <a:xfrm>
            <a:off x="9223523" y="774285"/>
            <a:ext cx="2112264" cy="1999673"/>
          </a:xfrm>
          <a:prstGeom prst="rect">
            <a:avLst/>
          </a:prstGeom>
        </p:spPr>
      </p:pic>
      <p:sp>
        <p:nvSpPr>
          <p:cNvPr id="26" name="Symbol zastępczy zawartości 25">
            <a:extLst>
              <a:ext uri="{FF2B5EF4-FFF2-40B4-BE49-F238E27FC236}">
                <a16:creationId xmlns:a16="http://schemas.microsoft.com/office/drawing/2014/main" id="{200BABEC-8D1F-4185-B442-E56B31ACE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529" y="661224"/>
            <a:ext cx="5621471" cy="59572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1800" b="1">
                <a:latin typeface="Cambria"/>
                <a:ea typeface="Cambria"/>
              </a:rPr>
              <a:t>Członkiem Bractwa może zostać mężczyzna, katolik, który ukończył 18. rok życia i pragnie prowadzić życie prawdziwie katolickie oraz dobrowolnie włącza się w zadania apostolskie Kościoła. </a:t>
            </a:r>
            <a:endParaRPr lang="en-US" sz="1800">
              <a:latin typeface="Cambria"/>
              <a:ea typeface="Cambria"/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sz="1800" b="1">
                <a:latin typeface="Cambria"/>
                <a:ea typeface="Cambria"/>
              </a:rPr>
              <a:t>Do Bractwa Świętego Józefa mogą wstępować duchowni, osoby konsekrowane i wierni świeccy.</a:t>
            </a:r>
            <a:endParaRPr lang="en-US" sz="1800" b="1">
              <a:latin typeface="Cambria"/>
              <a:ea typeface="Cambria"/>
              <a:cs typeface="Calibri" panose="020F0502020204030204"/>
            </a:endParaRPr>
          </a:p>
          <a:p>
            <a:pPr marL="0" algn="ctr"/>
            <a:endParaRPr lang="en-US" sz="1800" dirty="0">
              <a:latin typeface="Cambria"/>
              <a:ea typeface="Cambria"/>
            </a:endParaRPr>
          </a:p>
          <a:p>
            <a:pPr marL="0" indent="0" algn="ctr">
              <a:buNone/>
            </a:pPr>
            <a:r>
              <a:rPr lang="en-US" sz="1800">
                <a:latin typeface="Cambria"/>
                <a:ea typeface="Cambria"/>
              </a:rPr>
              <a:t>Ubieganie się o przyjęcie do Bractwa polega na wypełnieniu przez zgłaszającego się deklaracji kandydata, w której podaje on swoje personalia (imię i nazwisko, datę urodzenia, dokładny adres zamieszkania), i przesłanie jej na adres Bractwa. Deklarację kandydata zawsze potwierdza podpisem proboszcz parafii kandydata, zaświadczając w ten sposób o jego zdatności do bycia członkiem Bractwa.</a:t>
            </a:r>
            <a:endParaRPr lang="en-US" sz="1800">
              <a:latin typeface="Cambria"/>
              <a:ea typeface="Cambria"/>
              <a:cs typeface="Calibri" panose="020F0502020204030204"/>
            </a:endParaRPr>
          </a:p>
        </p:txBody>
      </p:sp>
      <p:pic>
        <p:nvPicPr>
          <p:cNvPr id="48" name="Obraz 49" descr="Obraz zawierający osoba, mężczyzna, trzymający, noszenie&#10;&#10;Opis wygenerowany przy bardzo wysokim poziomie pewności">
            <a:extLst>
              <a:ext uri="{FF2B5EF4-FFF2-40B4-BE49-F238E27FC236}">
                <a16:creationId xmlns:a16="http://schemas.microsoft.com/office/drawing/2014/main" id="{27CE1E10-FFB4-479E-A6A7-C2D804E19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7" r="16233" b="6"/>
          <a:stretch/>
        </p:blipFill>
        <p:spPr>
          <a:xfrm>
            <a:off x="6946666" y="774285"/>
            <a:ext cx="2112264" cy="1999673"/>
          </a:xfrm>
          <a:prstGeom prst="rect">
            <a:avLst/>
          </a:prstGeom>
        </p:spPr>
      </p:pic>
      <p:pic>
        <p:nvPicPr>
          <p:cNvPr id="46" name="Obraz 47" descr="Obraz zawierający osoba, mężczyzna, wewnątrz, osoby&#10;&#10;Opis wygenerowany przy bardzo wysokim poziomie pewności">
            <a:extLst>
              <a:ext uri="{FF2B5EF4-FFF2-40B4-BE49-F238E27FC236}">
                <a16:creationId xmlns:a16="http://schemas.microsoft.com/office/drawing/2014/main" id="{22F8B0BE-2F77-4315-A66A-55F8FCB4E5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173"/>
          <a:stretch/>
        </p:blipFill>
        <p:spPr>
          <a:xfrm>
            <a:off x="6946667" y="2942704"/>
            <a:ext cx="4389120" cy="32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24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D36285-D848-484B-9346-1B4067CC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671" y="4987458"/>
            <a:ext cx="2690558" cy="1158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 b="1" kern="1200">
                <a:latin typeface="Harrington"/>
              </a:rPr>
              <a:t>HISTORIA</a:t>
            </a:r>
            <a:endParaRPr lang="en-US" sz="3600" kern="1200">
              <a:latin typeface="Harrington"/>
              <a:cs typeface="Calibri Light" panose="020F03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C25447-8959-4B68-BC1C-CC66FB726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7633" y="4470848"/>
            <a:ext cx="8967524" cy="229579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1500">
                <a:latin typeface="Cambria"/>
                <a:ea typeface="Cambria"/>
              </a:rPr>
              <a:t>W XVII w. na Śląsku, pod rządami dynastii Habsburgów, nastąpiła odnowa życia religijnego katolików. Jedną z podejmowanych wówczas inicjatyw było zakładanie bractw działających przy kościołach parafialnych lub zakonnych. Wśród wielu powstałych w tym czasie stowarzyszeń bardzo popularnym na ziemi śląskiej było bractwo św. Józefa. </a:t>
            </a:r>
            <a:endParaRPr lang="pl-PL" sz="1500">
              <a:latin typeface="Cambria"/>
              <a:ea typeface="Cambria"/>
            </a:endParaRPr>
          </a:p>
          <a:p>
            <a:pPr marL="0" indent="0" algn="ctr">
              <a:buNone/>
            </a:pPr>
            <a:r>
              <a:rPr lang="en-US" sz="1500" u="sng">
                <a:latin typeface="Cambria"/>
                <a:ea typeface="Cambria"/>
              </a:rPr>
              <a:t>Pierwsze bractwo powstało na Dolnym Śląsku</a:t>
            </a:r>
            <a:r>
              <a:rPr lang="en-US" sz="1500">
                <a:latin typeface="Cambria"/>
                <a:ea typeface="Cambria"/>
              </a:rPr>
              <a:t> 19 marca 1669 r. przy opactwie cysterskim </a:t>
            </a:r>
            <a:r>
              <a:rPr lang="en-US" sz="1500" u="sng">
                <a:latin typeface="Cambria"/>
                <a:ea typeface="Cambria"/>
              </a:rPr>
              <a:t>w </a:t>
            </a:r>
            <a:r>
              <a:rPr lang="en-US" sz="1500" u="sng" dirty="0">
                <a:latin typeface="Cambria"/>
                <a:ea typeface="Cambria"/>
              </a:rPr>
              <a:t>Krzeszowie.</a:t>
            </a:r>
            <a:r>
              <a:rPr lang="en-US" sz="1500" dirty="0">
                <a:latin typeface="Cambria"/>
                <a:ea typeface="Cambria"/>
              </a:rPr>
              <a:t> Jego inicjatorem był opat BERNARD ROSA. </a:t>
            </a:r>
            <a:endParaRPr lang="en-US" sz="1500" dirty="0">
              <a:latin typeface="Cambria"/>
              <a:ea typeface="Cambria"/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sz="1500" u="sng">
                <a:latin typeface="Cambria"/>
                <a:ea typeface="Cambria"/>
              </a:rPr>
              <a:t>Na Górnym Śląsku zostało założone</a:t>
            </a:r>
            <a:r>
              <a:rPr lang="en-US" sz="1500">
                <a:latin typeface="Cambria"/>
                <a:ea typeface="Cambria"/>
              </a:rPr>
              <a:t> 19 marca 1675 r. przy klasztorze cystersów </a:t>
            </a:r>
            <a:r>
              <a:rPr lang="en-US" sz="1500" u="sng">
                <a:latin typeface="Cambria"/>
                <a:ea typeface="Cambria"/>
              </a:rPr>
              <a:t>w Jemielnicy. </a:t>
            </a:r>
            <a:r>
              <a:rPr lang="en-US" sz="1500">
                <a:latin typeface="Cambria"/>
                <a:ea typeface="Cambria"/>
              </a:rPr>
              <a:t>Założycielem tej konfraterni był opat CASPARUS IGNATIUS BARTHOLOMÄUS. Jeszcze tego samego roku, 6 grudnia, jemielnickie bractwo zostało potwierdzone przez papieża KLE-MENSA X.</a:t>
            </a:r>
            <a:endParaRPr lang="en-US" sz="1500">
              <a:latin typeface="Cambria"/>
              <a:ea typeface="Cambria"/>
              <a:cs typeface="Calibri" panose="020F0502020204030204"/>
            </a:endParaRPr>
          </a:p>
        </p:txBody>
      </p:sp>
      <p:pic>
        <p:nvPicPr>
          <p:cNvPr id="5" name="Obraz 5" descr="Obraz zawierający budynek, zewnętrzne, zegar, kościół&#10;&#10;Opis wygenerowany przy bardzo wysokim poziomie pewności">
            <a:extLst>
              <a:ext uri="{FF2B5EF4-FFF2-40B4-BE49-F238E27FC236}">
                <a16:creationId xmlns:a16="http://schemas.microsoft.com/office/drawing/2014/main" id="{963CDE2E-BF19-4BA4-BBC3-03F26EC6E4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9489" r="2" b="2"/>
          <a:stretch/>
        </p:blipFill>
        <p:spPr>
          <a:xfrm>
            <a:off x="1" y="10"/>
            <a:ext cx="4003040" cy="4226709"/>
          </a:xfrm>
          <a:prstGeom prst="rect">
            <a:avLst/>
          </a:prstGeom>
        </p:spPr>
      </p:pic>
      <p:pic>
        <p:nvPicPr>
          <p:cNvPr id="7" name="Obraz 7" descr="Obraz zawierający osoba, trzymający, mężczyzna, patrzenie&#10;&#10;Opis wygenerowany przy bardzo wysokim poziomie pewności">
            <a:extLst>
              <a:ext uri="{FF2B5EF4-FFF2-40B4-BE49-F238E27FC236}">
                <a16:creationId xmlns:a16="http://schemas.microsoft.com/office/drawing/2014/main" id="{55AE720C-31A5-49CA-B4EC-666F692F3E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29" r="-3" b="9531"/>
          <a:stretch/>
        </p:blipFill>
        <p:spPr>
          <a:xfrm>
            <a:off x="4093465" y="10"/>
            <a:ext cx="4003040" cy="4224518"/>
          </a:xfrm>
          <a:prstGeom prst="rect">
            <a:avLst/>
          </a:prstGeom>
        </p:spPr>
      </p:pic>
      <p:pic>
        <p:nvPicPr>
          <p:cNvPr id="6" name="Obraz 6" descr="Obraz zawierający trawa, zewnętrzne, woda, dom&#10;&#10;Opis wygenerowany przy bardzo wysokim poziomie pewności">
            <a:extLst>
              <a:ext uri="{FF2B5EF4-FFF2-40B4-BE49-F238E27FC236}">
                <a16:creationId xmlns:a16="http://schemas.microsoft.com/office/drawing/2014/main" id="{F04289EB-1E55-4131-BA72-6503DFE6BA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00" r="16897" b="2"/>
          <a:stretch/>
        </p:blipFill>
        <p:spPr>
          <a:xfrm>
            <a:off x="8186928" y="10"/>
            <a:ext cx="4005072" cy="422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1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5" descr="Obraz zawierający tekst, książka, zdjęcie, siedzi&#10;&#10;Opis wygenerowany przy bardzo wysokim poziomie pewności">
            <a:extLst>
              <a:ext uri="{FF2B5EF4-FFF2-40B4-BE49-F238E27FC236}">
                <a16:creationId xmlns:a16="http://schemas.microsoft.com/office/drawing/2014/main" id="{295FC573-9A32-4E1E-B7A1-B03F0345D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6" t="7106" r="-1056" b="26142"/>
          <a:stretch/>
        </p:blipFill>
        <p:spPr>
          <a:xfrm>
            <a:off x="8529321" y="10"/>
            <a:ext cx="3662684" cy="3407551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12" name="Obraz 13" descr="Obraz zawierający tekst&#10;&#10;Opis wygenerowany przy bardzo wysokim poziomie pewności">
            <a:extLst>
              <a:ext uri="{FF2B5EF4-FFF2-40B4-BE49-F238E27FC236}">
                <a16:creationId xmlns:a16="http://schemas.microsoft.com/office/drawing/2014/main" id="{33450DA1-4193-4F16-9913-E196A08C5B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22516" b="-3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A0A05D1-25DA-48B4-92D2-527880A31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1093923"/>
            <a:ext cx="4922338" cy="5087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b="1">
                <a:latin typeface="Cambria"/>
                <a:ea typeface="Cambria"/>
              </a:rPr>
              <a:t>Cele, dla których założono bractwo w Jemielnicy, były jasno określone. </a:t>
            </a:r>
            <a:endParaRPr lang="en-US" sz="1800">
              <a:latin typeface="Cambria"/>
              <a:ea typeface="Cambria"/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sz="1800" b="1">
                <a:latin typeface="Cambria"/>
                <a:ea typeface="Cambria"/>
              </a:rPr>
              <a:t>Po pierwsze, chodziło o rozwijanie nabożeństwa do św. Józefa, wzrost miłości do niego i przymnażanie mu chwały. </a:t>
            </a:r>
            <a:endParaRPr lang="en-US" sz="1800" b="1">
              <a:latin typeface="Cambria"/>
              <a:ea typeface="Cambria"/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sz="1800" b="1">
                <a:latin typeface="Cambria"/>
                <a:ea typeface="Cambria"/>
              </a:rPr>
              <a:t>Po drugie, dla uproszenia za jego przyczyną szczęśliwej godziny śmierci.</a:t>
            </a:r>
            <a:endParaRPr lang="en-US" sz="1800" b="1">
              <a:latin typeface="Cambria"/>
              <a:ea typeface="Cambria"/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sz="1800" b="1">
                <a:latin typeface="Cambria"/>
                <a:ea typeface="Cambria"/>
              </a:rPr>
              <a:t>Po trzecie, aby za jego wstawiennictwem zwracać się do Boga w różnych potrzebach. </a:t>
            </a:r>
            <a:endParaRPr lang="en-US" sz="1800" b="1">
              <a:latin typeface="Cambria"/>
              <a:ea typeface="Cambria"/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sz="1800" b="1">
                <a:latin typeface="Cambria"/>
                <a:ea typeface="Cambria"/>
              </a:rPr>
              <a:t>Bardzo silnym motywem wstępowania do stowarzyszenia było uproszenie dobrej śmierci. </a:t>
            </a:r>
            <a:endParaRPr lang="en-US" sz="1800" b="1">
              <a:latin typeface="Cambria"/>
              <a:ea typeface="Cambria"/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sz="1800">
                <a:latin typeface="Cambria"/>
                <a:ea typeface="Cambria"/>
              </a:rPr>
              <a:t>W pierwszym roku istnienia bractwa zapisało się do niego ok. 1030 osób.</a:t>
            </a:r>
            <a:endParaRPr lang="en-US" sz="1800">
              <a:latin typeface="Cambria"/>
              <a:ea typeface="Cambria"/>
              <a:cs typeface="Calibri" panose="020F0502020204030204"/>
            </a:endParaRPr>
          </a:p>
        </p:txBody>
      </p:sp>
      <p:pic>
        <p:nvPicPr>
          <p:cNvPr id="7" name="Obraz 7" descr="Obraz zawierający stół, pomieszczenie&#10;&#10;Opis wygenerowany przy bardzo wysokim poziomie pewności">
            <a:extLst>
              <a:ext uri="{FF2B5EF4-FFF2-40B4-BE49-F238E27FC236}">
                <a16:creationId xmlns:a16="http://schemas.microsoft.com/office/drawing/2014/main" id="{8BCFE025-2AA3-46C3-BCA7-02F7E02355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03" r="16011" b="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1642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 descr="Obraz zawierający tekst, książka, zdjęcie, kobieta&#10;&#10;Opis wygenerowany przy bardzo wysokim poziomie pewności">
            <a:extLst>
              <a:ext uri="{FF2B5EF4-FFF2-40B4-BE49-F238E27FC236}">
                <a16:creationId xmlns:a16="http://schemas.microsoft.com/office/drawing/2014/main" id="{B4A81D01-A635-41B5-AE15-AC52D0A159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6" b="1686"/>
          <a:stretch/>
        </p:blipFill>
        <p:spPr>
          <a:xfrm>
            <a:off x="411479" y="634000"/>
            <a:ext cx="3785616" cy="549554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27DA5C-007C-4DA0-8D61-F67060A29E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77711" y="1257585"/>
            <a:ext cx="3992829" cy="50261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>
                <a:latin typeface="Cambria"/>
                <a:ea typeface="Cambria"/>
              </a:rPr>
              <a:t>W 1688 r. dla członków jemielnickiego bractwa został wydany modlitewnik , którego jedyny znany egzemplarz przechowywany jest w bibliotece klasztoru sióstr karmelitanek w Krakowie. </a:t>
            </a:r>
            <a:endParaRPr lang="pl-PL" sz="1800">
              <a:latin typeface="Cambria"/>
              <a:ea typeface="Cambria"/>
            </a:endParaRPr>
          </a:p>
          <a:p>
            <a:pPr marL="0" indent="0" algn="ctr">
              <a:buNone/>
            </a:pPr>
            <a:r>
              <a:rPr lang="en-US" sz="1800">
                <a:latin typeface="Cambria"/>
                <a:ea typeface="Cambria"/>
              </a:rPr>
              <a:t>W XIX w. rozprowadzano w Jemielnicy modlitewnik zatytułowany: Xsiążka do S. Jozepha.</a:t>
            </a:r>
            <a:endParaRPr lang="en-US" sz="1800">
              <a:latin typeface="Cambria"/>
              <a:ea typeface="Cambria"/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sz="1800">
                <a:latin typeface="Cambria"/>
                <a:ea typeface="Cambria"/>
              </a:rPr>
              <a:t>Uroczystość odpustową ku czci św. Józefa obchodzono początkowo 19 marca. Z czasem przeniesiono ją na II niedzielę wielkanocną. Od 1869 r. główny odpust zyskiwano w III niedzielę po Wielkanocy (święto Opieki św. Józefa).</a:t>
            </a:r>
            <a:endParaRPr lang="en-US" sz="1800">
              <a:latin typeface="Cambria"/>
              <a:ea typeface="Cambria"/>
              <a:cs typeface="Calibri" panose="020F0502020204030204"/>
            </a:endParaRPr>
          </a:p>
        </p:txBody>
      </p:sp>
      <p:pic>
        <p:nvPicPr>
          <p:cNvPr id="5" name="Obraz 5" descr="Obraz zawierający tekst, książka, zdjęcie, telewizja&#10;&#10;Opis wygenerowany przy bardzo wysokim poziomie pewności">
            <a:extLst>
              <a:ext uri="{FF2B5EF4-FFF2-40B4-BE49-F238E27FC236}">
                <a16:creationId xmlns:a16="http://schemas.microsoft.com/office/drawing/2014/main" id="{1A6E2AA1-BFB6-4066-B2B2-FAF6F3722B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3" b="29319"/>
          <a:stretch/>
        </p:blipFill>
        <p:spPr>
          <a:xfrm>
            <a:off x="4363804" y="633619"/>
            <a:ext cx="2651760" cy="2679192"/>
          </a:xfrm>
          <a:prstGeom prst="rect">
            <a:avLst/>
          </a:prstGeom>
        </p:spPr>
      </p:pic>
      <p:pic>
        <p:nvPicPr>
          <p:cNvPr id="8" name="Obraz 8" descr="Obraz zawierający drewniane, tekst, zewnętrzne, siedzi&#10;&#10;Opis wygenerowany przy bardzo wysokim poziomie pewności">
            <a:extLst>
              <a:ext uri="{FF2B5EF4-FFF2-40B4-BE49-F238E27FC236}">
                <a16:creationId xmlns:a16="http://schemas.microsoft.com/office/drawing/2014/main" id="{158F1D70-0356-482A-9F5A-DBE9EDC998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27" r="3520" b="3"/>
          <a:stretch/>
        </p:blipFill>
        <p:spPr>
          <a:xfrm>
            <a:off x="4363804" y="3450352"/>
            <a:ext cx="2651760" cy="26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37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BRACTWO ŚWIĘTEGO JÓZEFA</vt:lpstr>
      <vt:lpstr>Spis treści:</vt:lpstr>
      <vt:lpstr>WPROWADZENIE</vt:lpstr>
      <vt:lpstr>PowerPoint Presentation</vt:lpstr>
      <vt:lpstr>PowerPoint Presentation</vt:lpstr>
      <vt:lpstr>PowerPoint Presentation</vt:lpstr>
      <vt:lpstr>HISTORIA</vt:lpstr>
      <vt:lpstr>PowerPoint Presentation</vt:lpstr>
      <vt:lpstr>PowerPoint Presentation</vt:lpstr>
      <vt:lpstr>PowerPoint Presentation</vt:lpstr>
      <vt:lpstr>PowerPoint Presentation</vt:lpstr>
      <vt:lpstr>DEKRET </vt:lpstr>
      <vt:lpstr>STATUT</vt:lpstr>
      <vt:lpstr>KAPITUŁA</vt:lpstr>
      <vt:lpstr>REJONY spotkań formacyjnych członków Bractwa św.Józefa:  </vt:lpstr>
      <vt:lpstr>Akt poświęcenia się św. Józefowi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1801</cp:revision>
  <dcterms:created xsi:type="dcterms:W3CDTF">2020-05-11T10:18:27Z</dcterms:created>
  <dcterms:modified xsi:type="dcterms:W3CDTF">2020-05-18T06:06:39Z</dcterms:modified>
</cp:coreProperties>
</file>